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0.xml.rels" ContentType="application/vnd.openxmlformats-package.relationships+xml"/>
  <Override PartName="/ppt/notesSlides/notesSlide10.xml" ContentType="application/vnd.openxmlformats-officedocument.presentationml.notes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jpeg" ContentType="image/jpeg"/>
  <Override PartName="/ppt/media/image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A dia áthelyezéséhez kattintson ide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2000" spc="-1" strike="noStrike">
                <a:latin typeface="Arial"/>
              </a:rPr>
              <a:t>A jegyzetformátum szerkesztéséhez kattintson ide</a:t>
            </a:r>
            <a:endParaRPr b="0" lang="hu-HU" sz="20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u-HU" sz="1400" spc="-1" strike="noStrike">
                <a:latin typeface="Times New Roman"/>
              </a:rPr>
              <a:t> 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u-HU" sz="1400" spc="-1" strike="noStrike">
                <a:latin typeface="Times New Roman"/>
              </a:rPr>
              <a:t>&lt;dátum/idő&gt;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u-HU" sz="1400" spc="-1" strike="noStrike">
                <a:latin typeface="Times New Roman"/>
              </a:rPr>
              <a:t>&lt;élőláb&gt;</a:t>
            </a:r>
            <a:endParaRPr b="0" lang="hu-HU" sz="1400" spc="-1" strike="noStrike">
              <a:latin typeface="Times New Roman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9A938A38-3F54-4A61-93E8-83C4228117BA}" type="slidenum">
              <a:rPr b="0" lang="hu-HU" sz="1400" spc="-1" strike="noStrike">
                <a:latin typeface="Times New Roman"/>
              </a:rPr>
              <a:t>&lt;szám&gt;</a:t>
            </a:fld>
            <a:endParaRPr b="0" lang="hu-H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u-H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hu-H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3" descr=""/>
          <p:cNvPicPr/>
          <p:nvPr/>
        </p:nvPicPr>
        <p:blipFill>
          <a:blip r:embed="rId2"/>
          <a:stretch/>
        </p:blipFill>
        <p:spPr>
          <a:xfrm>
            <a:off x="0" y="-3240"/>
            <a:ext cx="9141840" cy="685908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3" descr=""/>
          <p:cNvPicPr/>
          <p:nvPr/>
        </p:nvPicPr>
        <p:blipFill>
          <a:blip r:embed="rId2"/>
          <a:stretch/>
        </p:blipFill>
        <p:spPr>
          <a:xfrm>
            <a:off x="0" y="-3240"/>
            <a:ext cx="9141840" cy="685908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hu-HU" sz="4400" spc="-1" strike="noStrike">
                <a:latin typeface="Arial"/>
              </a:rPr>
              <a:t>Címszöveg formátumának szerkesztése</a:t>
            </a:r>
            <a:endParaRPr b="0" lang="hu-HU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3200" spc="-1" strike="noStrike">
                <a:latin typeface="Arial"/>
              </a:rPr>
              <a:t>Vázlatszöveg formátumának szerkesztése</a:t>
            </a:r>
            <a:endParaRPr b="0" lang="hu-H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800" spc="-1" strike="noStrike">
                <a:latin typeface="Arial"/>
              </a:rPr>
              <a:t>Második vázlatszint</a:t>
            </a:r>
            <a:endParaRPr b="0" lang="hu-H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400" spc="-1" strike="noStrike">
                <a:latin typeface="Arial"/>
              </a:rPr>
              <a:t>Harmadik vázlatszint</a:t>
            </a:r>
            <a:endParaRPr b="0" lang="hu-H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hu-HU" sz="2000" spc="-1" strike="noStrike">
                <a:latin typeface="Arial"/>
              </a:rPr>
              <a:t>Negyedik vázlatszint</a:t>
            </a:r>
            <a:endParaRPr b="0" lang="hu-H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Ötödik vázlatszint</a:t>
            </a:r>
            <a:endParaRPr b="0" lang="hu-H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Hatodik vázlatszint</a:t>
            </a:r>
            <a:endParaRPr b="0" lang="hu-H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000" spc="-1" strike="noStrike">
                <a:latin typeface="Arial"/>
              </a:rPr>
              <a:t>Hetedik vázlatszint</a:t>
            </a:r>
            <a:endParaRPr b="0" lang="hu-H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2560" y="416160"/>
            <a:ext cx="9141840" cy="1798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800" spc="-1" strike="noStrike">
                <a:solidFill>
                  <a:srgbClr val="000099"/>
                </a:solidFill>
                <a:latin typeface="Verdana"/>
                <a:ea typeface="DejaVu Sans"/>
              </a:rPr>
              <a:t>Kihívások Magyarországon </a:t>
            </a:r>
            <a:endParaRPr b="0" lang="hu-H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2800" spc="-1" strike="noStrike">
                <a:solidFill>
                  <a:srgbClr val="000099"/>
                </a:solidFill>
                <a:latin typeface="Verdana"/>
                <a:ea typeface="Times New Roman"/>
              </a:rPr>
              <a:t>A járművek környezetvédelmi besorolásainak jelentősége</a:t>
            </a:r>
            <a:endParaRPr b="0" lang="hu-HU" sz="2800" spc="-1" strike="noStrike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360" y="2514240"/>
            <a:ext cx="9141840" cy="175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dr. Bendik Gábor</a:t>
            </a:r>
            <a:endParaRPr b="0" lang="hu-HU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b="1" i="1" lang="hu-HU" sz="2800" spc="-1" strike="noStrike">
                <a:solidFill>
                  <a:srgbClr val="002060"/>
                </a:solidFill>
                <a:latin typeface="Arial"/>
                <a:ea typeface="DejaVu Sans"/>
              </a:rPr>
              <a:t>környezetvédelmi szakjogász</a:t>
            </a:r>
            <a:endParaRPr b="0" lang="hu-HU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hu-HU" sz="2800" spc="-1" strike="noStrike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0" y="4508640"/>
            <a:ext cx="9141840" cy="36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4"/>
          <p:cNvSpPr/>
          <p:nvPr/>
        </p:nvSpPr>
        <p:spPr>
          <a:xfrm>
            <a:off x="0" y="2741760"/>
            <a:ext cx="182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5"/>
          <p:cNvSpPr/>
          <p:nvPr/>
        </p:nvSpPr>
        <p:spPr>
          <a:xfrm>
            <a:off x="0" y="2741760"/>
            <a:ext cx="182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CustomShape 6"/>
          <p:cNvSpPr/>
          <p:nvPr/>
        </p:nvSpPr>
        <p:spPr>
          <a:xfrm>
            <a:off x="1624680" y="4680000"/>
            <a:ext cx="6293880" cy="14594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hu-HU" sz="1800" spc="-1" strike="noStrike">
                <a:solidFill>
                  <a:srgbClr val="002060"/>
                </a:solidFill>
                <a:latin typeface="Arial"/>
                <a:ea typeface="DejaVu Sans"/>
              </a:rPr>
              <a:t>„</a:t>
            </a:r>
            <a:r>
              <a:rPr b="1" lang="hu-HU" sz="1800" spc="-1" strike="noStrike">
                <a:solidFill>
                  <a:srgbClr val="002060"/>
                </a:solidFill>
                <a:latin typeface="Arial"/>
                <a:ea typeface="DejaVu Sans"/>
              </a:rPr>
              <a:t>Get Real” Konferencia Magyarország</a:t>
            </a: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1800" spc="-1" strike="noStrike">
                <a:solidFill>
                  <a:srgbClr val="002060"/>
                </a:solidFill>
                <a:latin typeface="Arial"/>
                <a:ea typeface="DejaVu Sans"/>
              </a:rPr>
              <a:t>Hiteles széndioxid-kibocsátási adatokat az autókról!</a:t>
            </a: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002060"/>
                </a:solidFill>
                <a:latin typeface="Arial"/>
                <a:ea typeface="DejaVu Sans"/>
              </a:rPr>
              <a:t>Goethe Intézet</a:t>
            </a:r>
            <a:endParaRPr b="0" lang="hu-H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hu-HU" sz="1800" spc="-1" strike="noStrike">
                <a:solidFill>
                  <a:srgbClr val="002060"/>
                </a:solidFill>
                <a:latin typeface="Arial"/>
                <a:ea typeface="DejaVu Sans"/>
              </a:rPr>
              <a:t>Budapest, 2020. február 5.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31640" y="360360"/>
            <a:ext cx="5110200" cy="5760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"/>
          <p:cNvSpPr/>
          <p:nvPr/>
        </p:nvSpPr>
        <p:spPr>
          <a:xfrm rot="21085800">
            <a:off x="2779200" y="3941640"/>
            <a:ext cx="5614920" cy="81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24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24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24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Köszönöm </a:t>
            </a:r>
            <a:endParaRPr b="0" lang="hu-H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 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megtisztelő 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	</a:t>
            </a:r>
            <a:r>
              <a:rPr b="1" lang="hu-HU" sz="3600" spc="-1" strike="noStrike">
                <a:solidFill>
                  <a:srgbClr val="ffff00"/>
                </a:solidFill>
                <a:latin typeface="Arial"/>
                <a:ea typeface="DejaVu Sans"/>
              </a:rPr>
              <a:t>  figyelmüket!</a:t>
            </a:r>
            <a:endParaRPr b="0" lang="hu-H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648000" y="504000"/>
            <a:ext cx="78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latin typeface="Arial"/>
              </a:rPr>
              <a:t>A „dieselgate” botrány </a:t>
            </a:r>
            <a:endParaRPr b="0" lang="hu-HU" sz="36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504000" y="1224000"/>
            <a:ext cx="7847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Csalások a károsanyag (NO</a:t>
            </a:r>
            <a:r>
              <a:rPr b="0" lang="hu-HU" sz="2800" spc="-1" strike="noStrike" baseline="-33000">
                <a:latin typeface="Arial"/>
              </a:rPr>
              <a:t>x</a:t>
            </a:r>
            <a:r>
              <a:rPr b="0" lang="hu-HU" sz="2800" spc="-1" strike="noStrike">
                <a:latin typeface="Arial"/>
              </a:rPr>
              <a:t>) kibocsátási adatokkal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Kétségek a járművek fogyasztási és CO</a:t>
            </a:r>
            <a:r>
              <a:rPr b="0" lang="hu-HU" sz="2800" spc="-1" strike="noStrike" baseline="-33000">
                <a:latin typeface="Arial"/>
              </a:rPr>
              <a:t>2 </a:t>
            </a:r>
            <a:r>
              <a:rPr b="0" lang="hu-HU" sz="2800" spc="-1" strike="noStrike">
                <a:latin typeface="Arial"/>
              </a:rPr>
              <a:t>kibocsátási adatainak hitelességével kapcsolatban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Megdőlt a bizalom az 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autógyártók felé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A fogyasztóvédelmi 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igények erősödnek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 </a:t>
            </a:r>
            <a:endParaRPr b="0" lang="hu-HU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392000" y="3312000"/>
            <a:ext cx="4464000" cy="334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576360" y="334080"/>
            <a:ext cx="78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latin typeface="Arial"/>
              </a:rPr>
              <a:t>A gépjárművek környezetvédelmi osztályba sorolása</a:t>
            </a:r>
            <a:endParaRPr b="0" lang="hu-HU" sz="36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648360" y="1728000"/>
            <a:ext cx="7847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u-HU" sz="1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6/1990 KöHÉM rendelet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20 környezetvédelmi osztály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A motor EURO (vagy később Euro) besorolása, illetve hajtóanyaga alapján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5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 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576360" y="334080"/>
            <a:ext cx="78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latin typeface="Arial"/>
              </a:rPr>
              <a:t>A környezetvédelmi besorolások jelentősége</a:t>
            </a:r>
            <a:endParaRPr b="0" lang="hu-HU" sz="3600" spc="-1" strike="noStrike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648360" y="1728000"/>
            <a:ext cx="7847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Regisztrációs adó: 0 – 4.800.000 Ft/db,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de egy 1500 cm</a:t>
            </a:r>
            <a:r>
              <a:rPr b="0" lang="hu-HU" sz="2800" spc="-1" strike="noStrike" baseline="33000">
                <a:latin typeface="Arial"/>
              </a:rPr>
              <a:t>3</a:t>
            </a:r>
            <a:r>
              <a:rPr b="0" lang="hu-HU" sz="2800" spc="-1" strike="noStrike">
                <a:latin typeface="Arial"/>
              </a:rPr>
              <a:t> EURO-IV. dízel csak 65.000 Ft/db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Gépjárműadó: kedvezmény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Cégautó-adó: 7.700 – 44.000 Ft/hó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Szmogriadó (Budapest)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Útdíj (a jövőben)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1800" spc="-1" strike="noStrike">
                <a:latin typeface="Arial"/>
              </a:rPr>
              <a:t> </a:t>
            </a:r>
            <a:endParaRPr b="0" lang="hu-H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1727640" y="1772640"/>
            <a:ext cx="5686560" cy="3897360"/>
          </a:xfrm>
          <a:prstGeom prst="rect">
            <a:avLst/>
          </a:prstGeom>
          <a:ln>
            <a:noFill/>
          </a:ln>
        </p:spPr>
      </p:pic>
      <p:sp>
        <p:nvSpPr>
          <p:cNvPr id="136" name="CustomShape 1"/>
          <p:cNvSpPr/>
          <p:nvPr/>
        </p:nvSpPr>
        <p:spPr>
          <a:xfrm>
            <a:off x="806760" y="476640"/>
            <a:ext cx="7867440" cy="118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02060"/>
                </a:solidFill>
                <a:latin typeface="Arial"/>
                <a:ea typeface="DejaVu Sans"/>
              </a:rPr>
              <a:t>A Magyarországon újonnan forgalomba állított </a:t>
            </a:r>
            <a:endParaRPr b="0" lang="hu-H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u-HU" sz="2400" spc="-1" strike="noStrike">
                <a:solidFill>
                  <a:srgbClr val="002060"/>
                </a:solidFill>
                <a:latin typeface="Arial"/>
                <a:ea typeface="DejaVu Sans"/>
              </a:rPr>
              <a:t>új és használt autók számának alakulása </a:t>
            </a:r>
            <a:endParaRPr b="0" lang="hu-H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hu-HU" sz="2400" spc="-1" strike="noStrike">
                <a:solidFill>
                  <a:srgbClr val="002060"/>
                </a:solidFill>
                <a:latin typeface="Arial"/>
                <a:ea typeface="DejaVu Sans"/>
              </a:rPr>
              <a:t>2007 és 2017 között </a:t>
            </a:r>
            <a:endParaRPr b="0" lang="hu-HU" sz="24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971640" y="5919840"/>
            <a:ext cx="8062560" cy="45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Arial"/>
                <a:ea typeface="DejaVu Sans"/>
              </a:rPr>
              <a:t>Forrás: https://www.napi.hu/magyar_vallalatok/valtozas_elott_all_a_magyar_hasznaltauto-piac.652691.html</a:t>
            </a:r>
            <a:endParaRPr b="0" lang="hu-HU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u-HU" sz="1200" spc="-1" strike="noStrike">
                <a:solidFill>
                  <a:srgbClr val="000000"/>
                </a:solidFill>
                <a:latin typeface="Arial"/>
                <a:ea typeface="DejaVu Sans"/>
              </a:rPr>
              <a:t>http://www.automotor.hu/hasznalt-auto/iden-akar-750-ezer-hasznalt-auto-is-gazdat-cserelhet/</a:t>
            </a:r>
            <a:endParaRPr b="0" lang="hu-H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144000" y="288000"/>
            <a:ext cx="8856000" cy="640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tretch/>
        </p:blipFill>
        <p:spPr>
          <a:xfrm>
            <a:off x="360000" y="163800"/>
            <a:ext cx="8424000" cy="6023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648000" y="190080"/>
            <a:ext cx="78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latin typeface="Arial"/>
              </a:rPr>
              <a:t>Levelezés a Nemzetgazdasági Minisztériummal</a:t>
            </a:r>
            <a:endParaRPr b="0" lang="hu-HU" sz="36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32400" y="1426320"/>
            <a:ext cx="9143640" cy="5140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648000" y="216000"/>
            <a:ext cx="7847640" cy="60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hu-HU" sz="3600" spc="-1" strike="noStrike">
                <a:latin typeface="Arial"/>
              </a:rPr>
              <a:t>Javaslataink</a:t>
            </a:r>
            <a:endParaRPr b="0" lang="hu-HU" sz="36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576360" y="1080000"/>
            <a:ext cx="7847640" cy="85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A környezetvédelmi besorolások és a hozzájuk fűződő kedvezmények felülvizsgálata és folyamatos naprakészen tartása – a szennyező/használó fizet elv teljeskörű érvényesítése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A környezetvédelmi besorolások láthatóvá tétele (korábban matricarendszer, ma már inkább rendszám-távérzékelés)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Hatékony ellenőrzés, nem csak a forgalmi engedély kiadásakor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A CO</a:t>
            </a:r>
            <a:r>
              <a:rPr b="0" lang="hu-HU" sz="2800" spc="-1" strike="noStrike" baseline="-33000">
                <a:latin typeface="Arial"/>
              </a:rPr>
              <a:t>2 </a:t>
            </a:r>
            <a:r>
              <a:rPr b="0" lang="hu-HU" sz="2800" spc="-1" strike="noStrike">
                <a:latin typeface="Arial"/>
              </a:rPr>
              <a:t>kibocsátási adatok megjelenítése a környezetvédelmi besorolásoknál</a:t>
            </a: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hu-HU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hu-HU" sz="2800" spc="-1" strike="noStrike">
                <a:latin typeface="Arial"/>
              </a:rPr>
              <a:t> </a:t>
            </a:r>
            <a:endParaRPr b="0" lang="hu-H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4562</TotalTime>
  <Application>LibreOffice/6.3.3.2$Windows_X86_64 LibreOffice_project/a64200df03143b798afd1ec74a12ab50359878ed</Application>
  <Words>446</Words>
  <Paragraphs>99</Paragraphs>
  <Company>-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2007-04-20T13:33:56Z</dcterms:created>
  <dc:creator>Adam Szecsenyi</dc:creator>
  <dc:description/>
  <dc:language>hu-HU</dc:language>
  <cp:lastModifiedBy/>
  <dcterms:modified xsi:type="dcterms:W3CDTF">2020-02-04T14:13:37Z</dcterms:modified>
  <cp:revision>314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-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Diavetítés a képernyőre (4:3 oldalarány)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15</vt:i4>
  </property>
</Properties>
</file>