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65" r:id="rId9"/>
    <p:sldMasterId id="2147483778" r:id="rId10"/>
    <p:sldMasterId id="2147483791" r:id="rId11"/>
    <p:sldMasterId id="2147483804" r:id="rId12"/>
  </p:sldMasterIdLst>
  <p:notesMasterIdLst>
    <p:notesMasterId r:id="rId45"/>
  </p:notesMasterIdLst>
  <p:sldIdLst>
    <p:sldId id="256" r:id="rId13"/>
    <p:sldId id="284" r:id="rId14"/>
    <p:sldId id="285" r:id="rId15"/>
    <p:sldId id="257"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86" r:id="rId36"/>
    <p:sldId id="287" r:id="rId37"/>
    <p:sldId id="288" r:id="rId38"/>
    <p:sldId id="289" r:id="rId39"/>
    <p:sldId id="290" r:id="rId40"/>
    <p:sldId id="280" r:id="rId41"/>
    <p:sldId id="281" r:id="rId42"/>
    <p:sldId id="282" r:id="rId43"/>
    <p:sldId id="283" r:id="rId44"/>
  </p:sldIdLst>
  <p:sldSz cx="12192000" cy="6858000"/>
  <p:notesSz cx="7772400" cy="10058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de-DE" sz="4400" b="0" strike="noStrike" spc="-1">
                <a:latin typeface="Arial"/>
              </a:rPr>
              <a:t>Folie mittels Klicken verschieben</a:t>
            </a:r>
          </a:p>
        </p:txBody>
      </p:sp>
      <p:sp>
        <p:nvSpPr>
          <p:cNvPr id="499"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500"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Times New Roman"/>
              </a:rPr>
              <a:t> </a:t>
            </a:r>
          </a:p>
        </p:txBody>
      </p:sp>
      <p:sp>
        <p:nvSpPr>
          <p:cNvPr id="50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Times New Roman"/>
              </a:rPr>
              <a:t> </a:t>
            </a:r>
          </a:p>
        </p:txBody>
      </p:sp>
      <p:sp>
        <p:nvSpPr>
          <p:cNvPr id="50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Times New Roman"/>
              </a:rPr>
              <a:t> </a:t>
            </a:r>
          </a:p>
        </p:txBody>
      </p:sp>
      <p:sp>
        <p:nvSpPr>
          <p:cNvPr id="50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C06A997-EBF8-4F73-B819-156216C0EFE1}" type="slidenum">
              <a:rPr lang="de-DE" sz="1400" b="0" strike="noStrike" spc="-1">
                <a:latin typeface="Times New Roman"/>
              </a:rPr>
              <a:t>‹Nr.›</a:t>
            </a:fld>
            <a:endParaRPr lang="de-DE" sz="1400" b="0" strike="noStrike" spc="-1">
              <a:latin typeface="Times New Roman"/>
            </a:endParaRPr>
          </a:p>
        </p:txBody>
      </p:sp>
    </p:spTree>
    <p:extLst>
      <p:ext uri="{BB962C8B-B14F-4D97-AF65-F5344CB8AC3E}">
        <p14:creationId xmlns:p14="http://schemas.microsoft.com/office/powerpoint/2010/main" val="264346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CustomShape 1"/>
          <p:cNvSpPr/>
          <p:nvPr/>
        </p:nvSpPr>
        <p:spPr>
          <a:xfrm>
            <a:off x="4398120" y="9554760"/>
            <a:ext cx="3367800" cy="497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2000"/>
              </a:lnSpc>
            </a:pPr>
            <a:fld id="{8ACECA35-B8B5-4CFD-97E5-5D3F7BECBB90}" type="slidenum">
              <a:rPr lang="de-DE" sz="1400" b="0" strike="noStrike" spc="-1">
                <a:solidFill>
                  <a:srgbClr val="000000"/>
                </a:solidFill>
                <a:latin typeface="Times New Roman"/>
                <a:ea typeface="Microsoft YaHei"/>
              </a:rPr>
              <a:t>1</a:t>
            </a:fld>
            <a:endParaRPr lang="de-DE" sz="1400" b="0" strike="noStrike" spc="-1">
              <a:latin typeface="Arial"/>
            </a:endParaRPr>
          </a:p>
        </p:txBody>
      </p:sp>
      <p:sp>
        <p:nvSpPr>
          <p:cNvPr id="610" name="CustomShape 2"/>
          <p:cNvSpPr/>
          <p:nvPr/>
        </p:nvSpPr>
        <p:spPr>
          <a:xfrm>
            <a:off x="4398480" y="9554400"/>
            <a:ext cx="3369240" cy="499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2000"/>
              </a:lnSpc>
            </a:pPr>
            <a:fld id="{0D906482-9348-46B5-AFA8-4ED84A35B2E5}" type="slidenum">
              <a:rPr lang="de-DE" sz="1400" b="0" strike="noStrike" spc="-1">
                <a:solidFill>
                  <a:srgbClr val="000000"/>
                </a:solidFill>
                <a:latin typeface="Times New Roman"/>
                <a:ea typeface="Microsoft YaHei"/>
              </a:rPr>
              <a:t>1</a:t>
            </a:fld>
            <a:endParaRPr lang="de-DE" sz="1400" b="0" strike="noStrike" spc="-1">
              <a:latin typeface="Arial"/>
            </a:endParaRPr>
          </a:p>
        </p:txBody>
      </p:sp>
      <p:sp>
        <p:nvSpPr>
          <p:cNvPr id="611" name="CustomShape 3"/>
          <p:cNvSpPr/>
          <p:nvPr/>
        </p:nvSpPr>
        <p:spPr>
          <a:xfrm>
            <a:off x="4398480" y="9552960"/>
            <a:ext cx="3359520" cy="49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pPr>
            <a:fld id="{C3689C19-B1BC-4765-B4D5-10051697D667}" type="slidenum">
              <a:rPr lang="de-DE" sz="1400" b="0" strike="noStrike" spc="-1">
                <a:solidFill>
                  <a:srgbClr val="000000"/>
                </a:solidFill>
                <a:latin typeface="Times New Roman"/>
                <a:ea typeface="Microsoft YaHei"/>
              </a:rPr>
              <a:t>1</a:t>
            </a:fld>
            <a:endParaRPr lang="de-DE" sz="1400" b="0" strike="noStrike" spc="-1">
              <a:latin typeface="Arial"/>
            </a:endParaRPr>
          </a:p>
        </p:txBody>
      </p:sp>
      <p:sp>
        <p:nvSpPr>
          <p:cNvPr id="612" name="CustomShape 4"/>
          <p:cNvSpPr/>
          <p:nvPr/>
        </p:nvSpPr>
        <p:spPr>
          <a:xfrm>
            <a:off x="4398120" y="9552960"/>
            <a:ext cx="3361320" cy="49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pPr>
            <a:fld id="{EEFBA405-D4AA-45B7-A805-593CE341ACCB}" type="slidenum">
              <a:rPr lang="de-DE" sz="1400" b="0" strike="noStrike" spc="-1">
                <a:solidFill>
                  <a:srgbClr val="000000"/>
                </a:solidFill>
                <a:latin typeface="Times New Roman"/>
                <a:ea typeface="Microsoft YaHei"/>
              </a:rPr>
              <a:t>1</a:t>
            </a:fld>
            <a:endParaRPr lang="de-DE" sz="1400" b="0" strike="noStrike" spc="-1">
              <a:latin typeface="Arial"/>
            </a:endParaRPr>
          </a:p>
        </p:txBody>
      </p:sp>
      <p:sp>
        <p:nvSpPr>
          <p:cNvPr id="613" name="CustomShape 5"/>
          <p:cNvSpPr/>
          <p:nvPr/>
        </p:nvSpPr>
        <p:spPr>
          <a:xfrm>
            <a:off x="1293840" y="753840"/>
            <a:ext cx="5181120" cy="37713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614" name="CustomShape 6"/>
          <p:cNvSpPr/>
          <p:nvPr/>
        </p:nvSpPr>
        <p:spPr>
          <a:xfrm>
            <a:off x="776880" y="4777560"/>
            <a:ext cx="6212520" cy="4525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37421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PlaceHolder 1"/>
          <p:cNvSpPr>
            <a:spLocks noGrp="1" noRot="1" noChangeAspect="1"/>
          </p:cNvSpPr>
          <p:nvPr>
            <p:ph type="sldImg"/>
          </p:nvPr>
        </p:nvSpPr>
        <p:spPr>
          <a:xfrm>
            <a:off x="1295280" y="754200"/>
            <a:ext cx="5164200" cy="3754800"/>
          </a:xfrm>
          <a:prstGeom prst="rect">
            <a:avLst/>
          </a:prstGeom>
        </p:spPr>
      </p:sp>
      <p:sp>
        <p:nvSpPr>
          <p:cNvPr id="622" name="CustomShape 2"/>
          <p:cNvSpPr/>
          <p:nvPr/>
        </p:nvSpPr>
        <p:spPr>
          <a:xfrm>
            <a:off x="777240" y="4777560"/>
            <a:ext cx="6200640" cy="450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14410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ustomShape 1"/>
          <p:cNvSpPr/>
          <p:nvPr/>
        </p:nvSpPr>
        <p:spPr>
          <a:xfrm>
            <a:off x="4278240" y="10156680"/>
            <a:ext cx="3276000" cy="529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2000"/>
              </a:lnSpc>
            </a:pPr>
            <a:fld id="{A792C37D-1381-4365-9F67-0ADEA1686298}" type="slidenum">
              <a:rPr lang="de-DE" sz="1400" b="0" strike="noStrike" spc="-1">
                <a:solidFill>
                  <a:srgbClr val="000000"/>
                </a:solidFill>
                <a:latin typeface="Times New Roman"/>
                <a:ea typeface="Microsoft YaHei"/>
              </a:rPr>
              <a:t>31</a:t>
            </a:fld>
            <a:endParaRPr lang="de-DE" sz="1400" b="0" strike="noStrike" spc="-1">
              <a:latin typeface="Arial"/>
            </a:endParaRPr>
          </a:p>
        </p:txBody>
      </p:sp>
      <p:sp>
        <p:nvSpPr>
          <p:cNvPr id="624" name="CustomShape 2"/>
          <p:cNvSpPr/>
          <p:nvPr/>
        </p:nvSpPr>
        <p:spPr>
          <a:xfrm>
            <a:off x="4278240" y="10156680"/>
            <a:ext cx="3277440" cy="531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2000"/>
              </a:lnSpc>
            </a:pPr>
            <a:fld id="{0DABC1B4-C9A0-4477-8DBA-1CCE3FE204B2}" type="slidenum">
              <a:rPr lang="de-DE" sz="1400" b="0" strike="noStrike" spc="-1">
                <a:solidFill>
                  <a:srgbClr val="000000"/>
                </a:solidFill>
                <a:latin typeface="Times New Roman"/>
                <a:ea typeface="Microsoft YaHei"/>
              </a:rPr>
              <a:t>31</a:t>
            </a:fld>
            <a:endParaRPr lang="de-DE" sz="1400" b="0" strike="noStrike" spc="-1">
              <a:latin typeface="Arial"/>
            </a:endParaRPr>
          </a:p>
        </p:txBody>
      </p:sp>
      <p:sp>
        <p:nvSpPr>
          <p:cNvPr id="625" name="CustomShape 3"/>
          <p:cNvSpPr/>
          <p:nvPr/>
        </p:nvSpPr>
        <p:spPr>
          <a:xfrm>
            <a:off x="4278240" y="10156680"/>
            <a:ext cx="3279240" cy="532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pPr>
            <a:fld id="{E1A9904E-5686-4FDA-9FA5-3313164DABC6}" type="slidenum">
              <a:rPr lang="de-DE" sz="1400" b="0" strike="noStrike" spc="-1">
                <a:solidFill>
                  <a:srgbClr val="000000"/>
                </a:solidFill>
                <a:latin typeface="Times New Roman"/>
                <a:ea typeface="Microsoft YaHei"/>
              </a:rPr>
              <a:t>31</a:t>
            </a:fld>
            <a:endParaRPr lang="de-DE" sz="1400" b="0" strike="noStrike" spc="-1">
              <a:latin typeface="Arial"/>
            </a:endParaRPr>
          </a:p>
        </p:txBody>
      </p:sp>
      <p:sp>
        <p:nvSpPr>
          <p:cNvPr id="626" name="PlaceHolder 4"/>
          <p:cNvSpPr>
            <a:spLocks noGrp="1" noRot="1" noChangeAspect="1"/>
          </p:cNvSpPr>
          <p:nvPr>
            <p:ph type="sldImg"/>
          </p:nvPr>
        </p:nvSpPr>
        <p:spPr>
          <a:xfrm>
            <a:off x="1144440" y="695160"/>
            <a:ext cx="4547520" cy="3411000"/>
          </a:xfrm>
          <a:prstGeom prst="rect">
            <a:avLst/>
          </a:prstGeom>
        </p:spPr>
      </p:sp>
      <p:sp>
        <p:nvSpPr>
          <p:cNvPr id="627" name="CustomShape 5"/>
          <p:cNvSpPr/>
          <p:nvPr/>
        </p:nvSpPr>
        <p:spPr>
          <a:xfrm>
            <a:off x="685800" y="4343400"/>
            <a:ext cx="5468040" cy="4098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98475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ustomShape 1"/>
          <p:cNvSpPr/>
          <p:nvPr/>
        </p:nvSpPr>
        <p:spPr>
          <a:xfrm>
            <a:off x="4278240" y="10156680"/>
            <a:ext cx="3276000" cy="529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2000"/>
              </a:lnSpc>
            </a:pPr>
            <a:fld id="{89353437-C097-4B3C-850B-804015B35D2D}" type="slidenum">
              <a:rPr lang="de-DE" sz="1400" b="0" strike="noStrike" spc="-1">
                <a:solidFill>
                  <a:srgbClr val="000000"/>
                </a:solidFill>
                <a:latin typeface="Times New Roman"/>
                <a:ea typeface="Microsoft YaHei"/>
              </a:rPr>
              <a:t>32</a:t>
            </a:fld>
            <a:endParaRPr lang="de-DE" sz="1400" b="0" strike="noStrike" spc="-1">
              <a:latin typeface="Arial"/>
            </a:endParaRPr>
          </a:p>
        </p:txBody>
      </p:sp>
      <p:sp>
        <p:nvSpPr>
          <p:cNvPr id="629" name="CustomShape 2"/>
          <p:cNvSpPr/>
          <p:nvPr/>
        </p:nvSpPr>
        <p:spPr>
          <a:xfrm>
            <a:off x="4278240" y="10156680"/>
            <a:ext cx="3277440" cy="5313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2000"/>
              </a:lnSpc>
            </a:pPr>
            <a:fld id="{4FA27772-7EE5-4CE1-A679-31F012114638}" type="slidenum">
              <a:rPr lang="de-DE" sz="1400" b="0" strike="noStrike" spc="-1">
                <a:solidFill>
                  <a:srgbClr val="000000"/>
                </a:solidFill>
                <a:latin typeface="Times New Roman"/>
                <a:ea typeface="Microsoft YaHei"/>
              </a:rPr>
              <a:t>32</a:t>
            </a:fld>
            <a:endParaRPr lang="de-DE" sz="1400" b="0" strike="noStrike" spc="-1">
              <a:latin typeface="Arial"/>
            </a:endParaRPr>
          </a:p>
        </p:txBody>
      </p:sp>
      <p:sp>
        <p:nvSpPr>
          <p:cNvPr id="630" name="PlaceHolder 3"/>
          <p:cNvSpPr>
            <a:spLocks noGrp="1" noRot="1" noChangeAspect="1"/>
          </p:cNvSpPr>
          <p:nvPr>
            <p:ph type="sldImg"/>
          </p:nvPr>
        </p:nvSpPr>
        <p:spPr>
          <a:xfrm>
            <a:off x="1106640" y="812880"/>
            <a:ext cx="5340960" cy="4004640"/>
          </a:xfrm>
          <a:prstGeom prst="rect">
            <a:avLst/>
          </a:prstGeom>
        </p:spPr>
      </p:sp>
      <p:sp>
        <p:nvSpPr>
          <p:cNvPr id="631" name="CustomShape 4"/>
          <p:cNvSpPr/>
          <p:nvPr/>
        </p:nvSpPr>
        <p:spPr>
          <a:xfrm>
            <a:off x="755640" y="5078520"/>
            <a:ext cx="6044400" cy="4807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78988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3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3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3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3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3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3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3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3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3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3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3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3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3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3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3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3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8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3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3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3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3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4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4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4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4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4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4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4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4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4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2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4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4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4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4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4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4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4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4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4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4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4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4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4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6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4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4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4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4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4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4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4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4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4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4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4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4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4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4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9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9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20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0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2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0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1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1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21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22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2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22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22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22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22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22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6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7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7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27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7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7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Arial"/>
            </a:endParaRPr>
          </a:p>
        </p:txBody>
      </p:sp>
      <p:sp>
        <p:nvSpPr>
          <p:cNvPr id="28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8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Arial"/>
            </a:endParaRPr>
          </a:p>
        </p:txBody>
      </p:sp>
      <p:sp>
        <p:nvSpPr>
          <p:cNvPr id="28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8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8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8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9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Arial"/>
            </a:endParaRPr>
          </a:p>
        </p:txBody>
      </p:sp>
      <p:sp>
        <p:nvSpPr>
          <p:cNvPr id="29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9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Arial"/>
            </a:endParaRPr>
          </a:p>
        </p:txBody>
      </p:sp>
      <p:sp>
        <p:nvSpPr>
          <p:cNvPr id="29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Arial"/>
            </a:endParaRPr>
          </a:p>
        </p:txBody>
      </p:sp>
      <p:sp>
        <p:nvSpPr>
          <p:cNvPr id="29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Arial"/>
            </a:endParaRPr>
          </a:p>
        </p:txBody>
      </p:sp>
      <p:sp>
        <p:nvSpPr>
          <p:cNvPr id="29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29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Arial"/>
            </a:endParaRPr>
          </a:p>
        </p:txBody>
      </p:sp>
      <p:sp>
        <p:nvSpPr>
          <p:cNvPr id="29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Arial"/>
            </a:endParaRPr>
          </a:p>
        </p:txBody>
      </p:sp>
      <p:sp>
        <p:nvSpPr>
          <p:cNvPr id="30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Arial"/>
            </a:endParaRPr>
          </a:p>
        </p:txBody>
      </p:sp>
      <p:sp>
        <p:nvSpPr>
          <p:cNvPr id="30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Arial"/>
            </a:endParaRPr>
          </a:p>
        </p:txBody>
      </p:sp>
      <p:sp>
        <p:nvSpPr>
          <p:cNvPr id="30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Arial"/>
            </a:endParaRPr>
          </a:p>
        </p:txBody>
      </p:sp>
      <p:sp>
        <p:nvSpPr>
          <p:cNvPr id="30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4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de-DE" sz="4400" b="0" strike="noStrike" spc="-1">
              <a:latin typeface="Arial"/>
            </a:endParaRPr>
          </a:p>
        </p:txBody>
      </p:sp>
      <p:sp>
        <p:nvSpPr>
          <p:cNvPr id="3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 name="PlaceHolder 1"/>
          <p:cNvSpPr>
            <a:spLocks noGrp="1"/>
          </p:cNvSpPr>
          <p:nvPr>
            <p:ph type="title"/>
          </p:nvPr>
        </p:nvSpPr>
        <p:spPr>
          <a:xfrm>
            <a:off x="609480" y="273600"/>
            <a:ext cx="10972080" cy="1144440"/>
          </a:xfrm>
          <a:prstGeom prst="rect">
            <a:avLst/>
          </a:prstGeom>
        </p:spPr>
        <p:txBody>
          <a:bodyPr lIns="0" tIns="0" rIns="0" bIns="0" anchor="ctr">
            <a:noAutofit/>
          </a:bodyPr>
          <a:lstStyle/>
          <a:p>
            <a:r>
              <a:rPr lang="de-DE" sz="1800" b="0" strike="noStrike" spc="-1">
                <a:latin typeface="Arial"/>
              </a:rPr>
              <a:t>Format des Titeltextes durch Klicken bearbeiten</a:t>
            </a:r>
          </a:p>
        </p:txBody>
      </p:sp>
      <p:sp>
        <p:nvSpPr>
          <p:cNvPr id="38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0" name="CustomShape 1"/>
          <p:cNvSpPr/>
          <p:nvPr/>
        </p:nvSpPr>
        <p:spPr>
          <a:xfrm>
            <a:off x="608760" y="6247440"/>
            <a:ext cx="2836800" cy="470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21" name="CustomShape 2"/>
          <p:cNvSpPr/>
          <p:nvPr/>
        </p:nvSpPr>
        <p:spPr>
          <a:xfrm>
            <a:off x="4170240" y="6247440"/>
            <a:ext cx="3862080" cy="4701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22"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423"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461"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240"/>
            <a:ext cx="10972080" cy="1145160"/>
          </a:xfrm>
          <a:prstGeom prst="rect">
            <a:avLst/>
          </a:prstGeom>
        </p:spPr>
        <p:txBody>
          <a:bodyPr lIns="0" tIns="0" rIns="0" bIns="0" anchor="ctr">
            <a:spAutoFit/>
          </a:bodyPr>
          <a:lstStyle/>
          <a:p>
            <a:r>
              <a:rPr lang="de-DE" sz="1800" b="0" strike="noStrike" spc="-1">
                <a:latin typeface="Arial"/>
              </a:rPr>
              <a:t>Format des Titeltextes durch Klicken bearbeiten</a:t>
            </a:r>
          </a:p>
        </p:txBody>
      </p:sp>
      <p:sp>
        <p:nvSpPr>
          <p:cNvPr id="39" name="PlaceHolder 2"/>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18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latin typeface="Arial"/>
              </a:rPr>
              <a:t>Dritte Gliederungsebene</a:t>
            </a:r>
          </a:p>
          <a:p>
            <a:pPr marL="1728000" lvl="3" indent="-216000">
              <a:spcBef>
                <a:spcPts val="567"/>
              </a:spcBef>
              <a:buClr>
                <a:srgbClr val="000000"/>
              </a:buClr>
              <a:buSzPct val="75000"/>
              <a:buFont typeface="Symbol" charset="2"/>
              <a:buChar char=""/>
            </a:pPr>
            <a:r>
              <a:rPr lang="de-DE" sz="1800" b="0" strike="noStrike" spc="-1">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240"/>
            <a:ext cx="10972080" cy="1145160"/>
          </a:xfrm>
          <a:prstGeom prst="rect">
            <a:avLst/>
          </a:prstGeom>
        </p:spPr>
        <p:txBody>
          <a:bodyPr lIns="0" tIns="0" rIns="0" bIns="0" anchor="ctr">
            <a:spAutoFit/>
          </a:bodyPr>
          <a:lstStyle/>
          <a:p>
            <a:r>
              <a:rPr lang="de-DE" sz="1800" b="0" strike="noStrike" spc="-1">
                <a:latin typeface="Arial"/>
              </a:rPr>
              <a:t>Format des Titeltextes durch Klicken bearbeiten</a:t>
            </a:r>
          </a:p>
        </p:txBody>
      </p:sp>
      <p:sp>
        <p:nvSpPr>
          <p:cNvPr id="15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191"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22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26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2" name="Picture 6"/>
          <p:cNvPicPr/>
          <p:nvPr/>
        </p:nvPicPr>
        <p:blipFill>
          <a:blip r:embed="rId14"/>
          <a:stretch/>
        </p:blipFill>
        <p:spPr>
          <a:xfrm>
            <a:off x="314280" y="6075360"/>
            <a:ext cx="1140120" cy="540360"/>
          </a:xfrm>
          <a:prstGeom prst="rect">
            <a:avLst/>
          </a:prstGeom>
          <a:ln>
            <a:noFill/>
          </a:ln>
        </p:spPr>
      </p:pic>
      <p:sp>
        <p:nvSpPr>
          <p:cNvPr id="343" name="Line 1"/>
          <p:cNvSpPr/>
          <p:nvPr/>
        </p:nvSpPr>
        <p:spPr>
          <a:xfrm>
            <a:off x="913680" y="1066320"/>
            <a:ext cx="10362600" cy="360"/>
          </a:xfrm>
          <a:prstGeom prst="line">
            <a:avLst/>
          </a:prstGeom>
          <a:ln w="28440">
            <a:solidFill>
              <a:schemeClr val="accent1"/>
            </a:solidFill>
            <a:round/>
          </a:ln>
        </p:spPr>
        <p:style>
          <a:lnRef idx="0">
            <a:scrgbClr r="0" g="0" b="0"/>
          </a:lnRef>
          <a:fillRef idx="0">
            <a:scrgbClr r="0" g="0" b="0"/>
          </a:fillRef>
          <a:effectRef idx="0">
            <a:scrgbClr r="0" g="0" b="0"/>
          </a:effectRef>
          <a:fontRef idx="minor"/>
        </p:style>
      </p:sp>
      <p:sp>
        <p:nvSpPr>
          <p:cNvPr id="344"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34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3.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hyperlink" Target="https://www.fueleconomy.gov/mpg/MPG.do?action=mpgData&amp;vehicleID=37163&amp;browser=true&amp;details=on" TargetMode="External"/><Relationship Id="rId3" Type="http://schemas.openxmlformats.org/officeDocument/2006/relationships/hyperlink" Target="http://www.spritmonitor.de/" TargetMode="External"/><Relationship Id="rId7" Type="http://schemas.openxmlformats.org/officeDocument/2006/relationships/hyperlink" Target="https://e-nenpi.com/enenpi/cartype/12574" TargetMode="External"/><Relationship Id="rId2" Type="http://schemas.openxmlformats.org/officeDocument/2006/relationships/image" Target="../media/image27.jpeg"/><Relationship Id="rId1" Type="http://schemas.openxmlformats.org/officeDocument/2006/relationships/slideLayout" Target="../slideLayouts/slideLayout61.xml"/><Relationship Id="rId6" Type="http://schemas.openxmlformats.org/officeDocument/2006/relationships/hyperlink" Target="https://www.spritmonitor.de/de/uebersicht/49-Toyota/439-Prius.html?fueltype=2&amp;gearing=3&amp;exactmodel=4&amp;powerunit=2" TargetMode="External"/><Relationship Id="rId5" Type="http://schemas.openxmlformats.org/officeDocument/2006/relationships/hyperlink" Target="http://www.fueleconomy.gov/" TargetMode="External"/><Relationship Id="rId4" Type="http://schemas.openxmlformats.org/officeDocument/2006/relationships/hyperlink" Target="https://e-nenpi.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hyperlink" Target="https://www.theicct.org/blog/staff/no-regrets-eu-co2-std-2025-2030-20180404" TargetMode="Externa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icct.org/blog/staff/no-regrets-eu-co2-std-2025-2030-20180404" TargetMode="External"/><Relationship Id="rId2" Type="http://schemas.openxmlformats.org/officeDocument/2006/relationships/image" Target="../media/image33.wmf"/><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icct.org/blog/staff/no-regrets-eu-co2-std-2025-2030-20180404" TargetMode="External"/><Relationship Id="rId2" Type="http://schemas.openxmlformats.org/officeDocument/2006/relationships/image" Target="../media/image34.wmf"/><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s://www.adac.de/infotestrat/autodatenbank/autokatalog/detail.aspx?mid=248712&amp;bezeichnung=opel-mokka-1-4-turbo-ecoflex-start-stop-color-edition-4x4-15-16" TargetMode="External"/><Relationship Id="rId2" Type="http://schemas.openxmlformats.org/officeDocument/2006/relationships/hyperlink" Target="https://www.adac.de/infotestrat/autodatenbank/autokatalog/detail.aspx?mid=239397&amp;bezeichnung=opel-zafira-tourer-1-6-cdti-ecoflex-start-stop-active-13-14"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 Id="rId5" Type="http://schemas.openxmlformats.org/officeDocument/2006/relationships/image" Target="../media/image7.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4" name="Picture 1"/>
          <p:cNvPicPr/>
          <p:nvPr/>
        </p:nvPicPr>
        <p:blipFill>
          <a:blip r:embed="rId3"/>
          <a:stretch/>
        </p:blipFill>
        <p:spPr>
          <a:xfrm>
            <a:off x="1827720" y="990720"/>
            <a:ext cx="9493920" cy="76680"/>
          </a:xfrm>
          <a:prstGeom prst="rect">
            <a:avLst/>
          </a:prstGeom>
          <a:ln>
            <a:noFill/>
          </a:ln>
        </p:spPr>
      </p:pic>
      <p:sp>
        <p:nvSpPr>
          <p:cNvPr id="505" name="CustomShape 1"/>
          <p:cNvSpPr/>
          <p:nvPr/>
        </p:nvSpPr>
        <p:spPr>
          <a:xfrm>
            <a:off x="92160" y="2697120"/>
            <a:ext cx="12189960" cy="360"/>
          </a:xfrm>
          <a:prstGeom prst="rect">
            <a:avLst/>
          </a:prstGeom>
          <a:noFill/>
          <a:ln>
            <a:noFill/>
          </a:ln>
        </p:spPr>
        <p:style>
          <a:lnRef idx="0">
            <a:scrgbClr r="0" g="0" b="0"/>
          </a:lnRef>
          <a:fillRef idx="0">
            <a:scrgbClr r="0" g="0" b="0"/>
          </a:fillRef>
          <a:effectRef idx="0">
            <a:scrgbClr r="0" g="0" b="0"/>
          </a:effectRef>
          <a:fontRef idx="minor"/>
        </p:style>
      </p:sp>
      <p:sp>
        <p:nvSpPr>
          <p:cNvPr id="506" name="CustomShape 2"/>
          <p:cNvSpPr/>
          <p:nvPr/>
        </p:nvSpPr>
        <p:spPr>
          <a:xfrm>
            <a:off x="-76680" y="547200"/>
            <a:ext cx="12189960" cy="360"/>
          </a:xfrm>
          <a:prstGeom prst="rect">
            <a:avLst/>
          </a:prstGeom>
          <a:noFill/>
          <a:ln>
            <a:noFill/>
          </a:ln>
        </p:spPr>
        <p:style>
          <a:lnRef idx="0">
            <a:scrgbClr r="0" g="0" b="0"/>
          </a:lnRef>
          <a:fillRef idx="0">
            <a:scrgbClr r="0" g="0" b="0"/>
          </a:fillRef>
          <a:effectRef idx="0">
            <a:scrgbClr r="0" g="0" b="0"/>
          </a:effectRef>
          <a:fontRef idx="minor"/>
        </p:style>
      </p:sp>
      <p:sp>
        <p:nvSpPr>
          <p:cNvPr id="507" name="CustomShape 3"/>
          <p:cNvSpPr/>
          <p:nvPr/>
        </p:nvSpPr>
        <p:spPr>
          <a:xfrm>
            <a:off x="479880" y="4844520"/>
            <a:ext cx="11581560" cy="1738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normAutofit/>
          </a:bodyPr>
          <a:lstStyle/>
          <a:p>
            <a:pPr algn="ctr">
              <a:lnSpc>
                <a:spcPct val="100000"/>
              </a:lnSpc>
            </a:pPr>
            <a:r>
              <a:t/>
            </a:r>
            <a:br/>
            <a:r>
              <a:t/>
            </a:r>
            <a:br/>
            <a:endParaRPr lang="de-DE" sz="1800" b="0" strike="noStrike" spc="-1">
              <a:latin typeface="Arial"/>
            </a:endParaRPr>
          </a:p>
        </p:txBody>
      </p:sp>
      <p:sp>
        <p:nvSpPr>
          <p:cNvPr id="508" name="CustomShape 4"/>
          <p:cNvSpPr/>
          <p:nvPr/>
        </p:nvSpPr>
        <p:spPr>
          <a:xfrm>
            <a:off x="0" y="2351520"/>
            <a:ext cx="12191760" cy="1386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rmAutofit/>
          </a:bodyPr>
          <a:lstStyle/>
          <a:p>
            <a:pPr algn="ctr">
              <a:lnSpc>
                <a:spcPct val="93000"/>
              </a:lnSpc>
            </a:pPr>
            <a:r>
              <a:rPr lang="en-US" sz="3600" b="1" strike="noStrike" spc="-1">
                <a:solidFill>
                  <a:srgbClr val="000000"/>
                </a:solidFill>
                <a:latin typeface="Arial"/>
                <a:ea typeface="Times New Roman"/>
              </a:rPr>
              <a:t>Climate Impact by wrong Fuel Consumption Data and Presentation of own Measurement Results</a:t>
            </a:r>
            <a:endParaRPr lang="de-DE" sz="3600" b="0" strike="noStrike" spc="-1">
              <a:latin typeface="Arial"/>
            </a:endParaRPr>
          </a:p>
        </p:txBody>
      </p:sp>
      <p:sp>
        <p:nvSpPr>
          <p:cNvPr id="509" name="CustomShape 5"/>
          <p:cNvSpPr/>
          <p:nvPr/>
        </p:nvSpPr>
        <p:spPr>
          <a:xfrm>
            <a:off x="0" y="5218920"/>
            <a:ext cx="12191760" cy="12574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10" name="CustomShape 6"/>
          <p:cNvSpPr/>
          <p:nvPr/>
        </p:nvSpPr>
        <p:spPr>
          <a:xfrm>
            <a:off x="0" y="5541480"/>
            <a:ext cx="12191040" cy="54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de-DE" sz="1800" b="0" strike="noStrike" spc="-1">
                <a:solidFill>
                  <a:srgbClr val="FFFFFF"/>
                </a:solidFill>
                <a:latin typeface="Arial"/>
                <a:ea typeface="DejaVu Sans"/>
              </a:rPr>
              <a:t>Dr. Axel Friedrich</a:t>
            </a:r>
            <a:endParaRPr lang="de-DE" sz="1800" b="0" strike="noStrike" spc="-1">
              <a:latin typeface="Arial"/>
            </a:endParaRPr>
          </a:p>
          <a:p>
            <a:pPr algn="ctr">
              <a:lnSpc>
                <a:spcPct val="100000"/>
              </a:lnSpc>
            </a:pPr>
            <a:r>
              <a:rPr lang="de-DE" sz="1200" b="0" strike="noStrike" spc="-1">
                <a:solidFill>
                  <a:srgbClr val="FFFFFF"/>
                </a:solidFill>
                <a:latin typeface="Arial"/>
                <a:ea typeface="DejaVu Sans"/>
              </a:rPr>
              <a:t>Berlin</a:t>
            </a:r>
            <a:endParaRPr lang="de-DE" sz="1200" b="0" strike="noStrike" spc="-1">
              <a:latin typeface="Arial"/>
            </a:endParaRPr>
          </a:p>
        </p:txBody>
      </p:sp>
      <p:sp>
        <p:nvSpPr>
          <p:cNvPr id="511" name="CustomShape 7"/>
          <p:cNvSpPr/>
          <p:nvPr/>
        </p:nvSpPr>
        <p:spPr>
          <a:xfrm>
            <a:off x="0" y="5383080"/>
            <a:ext cx="12113280" cy="8863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93000"/>
              </a:lnSpc>
            </a:pPr>
            <a:r>
              <a:rPr lang="de-DE" sz="2800" b="1" strike="noStrike" spc="-1">
                <a:solidFill>
                  <a:srgbClr val="262626"/>
                </a:solidFill>
                <a:latin typeface="Calibri"/>
                <a:ea typeface="Times New Roman"/>
              </a:rPr>
              <a:t>Dr. Axel Friedrich</a:t>
            </a:r>
            <a:endParaRPr lang="de-DE" sz="2800" b="0" strike="noStrike" spc="-1">
              <a:latin typeface="Arial"/>
            </a:endParaRPr>
          </a:p>
          <a:p>
            <a:pPr algn="ctr">
              <a:lnSpc>
                <a:spcPct val="93000"/>
              </a:lnSpc>
            </a:pPr>
            <a:r>
              <a:rPr lang="de-DE" sz="2800" b="1" strike="noStrike" spc="-1">
                <a:solidFill>
                  <a:srgbClr val="262626"/>
                </a:solidFill>
                <a:latin typeface="Calibri"/>
                <a:ea typeface="Times New Roman"/>
              </a:rPr>
              <a:t>Berlin</a:t>
            </a: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 name="Grafik 539"/>
          <p:cNvPicPr/>
          <p:nvPr/>
        </p:nvPicPr>
        <p:blipFill>
          <a:blip r:embed="rId3"/>
          <a:stretch/>
        </p:blipFill>
        <p:spPr>
          <a:xfrm>
            <a:off x="5510160" y="2103120"/>
            <a:ext cx="6559200" cy="2559600"/>
          </a:xfrm>
          <a:prstGeom prst="rect">
            <a:avLst/>
          </a:prstGeom>
          <a:ln>
            <a:noFill/>
          </a:ln>
        </p:spPr>
      </p:pic>
      <p:sp>
        <p:nvSpPr>
          <p:cNvPr id="541" name="CustomShape 1"/>
          <p:cNvSpPr/>
          <p:nvPr/>
        </p:nvSpPr>
        <p:spPr>
          <a:xfrm>
            <a:off x="640080" y="4801320"/>
            <a:ext cx="11063520" cy="196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4400" b="0" strike="noStrike" spc="-1">
                <a:solidFill>
                  <a:srgbClr val="000000"/>
                </a:solidFill>
                <a:latin typeface="Arial"/>
                <a:ea typeface="DejaVu Sans"/>
              </a:rPr>
              <a:t>The car consumes in the same driving cycle on the road 36 % more than declared from the manufacturer</a:t>
            </a:r>
            <a:endParaRPr lang="de-DE" sz="4400" b="0" strike="noStrike" spc="-1">
              <a:latin typeface="Arial"/>
            </a:endParaRPr>
          </a:p>
        </p:txBody>
      </p:sp>
      <p:sp>
        <p:nvSpPr>
          <p:cNvPr id="542" name="CustomShape 2"/>
          <p:cNvSpPr/>
          <p:nvPr/>
        </p:nvSpPr>
        <p:spPr>
          <a:xfrm>
            <a:off x="151560" y="238320"/>
            <a:ext cx="11826360" cy="122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de-DE" sz="4000" b="0" strike="noStrike" spc="-1">
                <a:solidFill>
                  <a:srgbClr val="000000"/>
                </a:solidFill>
                <a:latin typeface="Arial"/>
                <a:ea typeface="DejaVu Sans"/>
              </a:rPr>
              <a:t>Fuel </a:t>
            </a:r>
            <a:r>
              <a:rPr lang="en-US" sz="4000" b="0" strike="noStrike" spc="-1">
                <a:solidFill>
                  <a:srgbClr val="000000"/>
                </a:solidFill>
                <a:latin typeface="Arial"/>
                <a:ea typeface="DejaVu Sans"/>
              </a:rPr>
              <a:t>Consumption</a:t>
            </a:r>
            <a:r>
              <a:rPr lang="de-DE" sz="4000" b="0" strike="noStrike" spc="-1">
                <a:solidFill>
                  <a:srgbClr val="000000"/>
                </a:solidFill>
                <a:latin typeface="Arial"/>
                <a:ea typeface="DejaVu Sans"/>
              </a:rPr>
              <a:t> </a:t>
            </a:r>
            <a:r>
              <a:rPr lang="en-US" sz="4000" b="0" strike="noStrike" spc="-1">
                <a:solidFill>
                  <a:srgbClr val="000000"/>
                </a:solidFill>
                <a:latin typeface="Arial"/>
                <a:ea typeface="DejaVu Sans"/>
              </a:rPr>
              <a:t>Measurement</a:t>
            </a:r>
            <a:r>
              <a:rPr lang="de-DE" sz="4000" b="0" strike="noStrike" spc="-1">
                <a:solidFill>
                  <a:srgbClr val="000000"/>
                </a:solidFill>
                <a:latin typeface="Arial"/>
                <a:ea typeface="DejaVu Sans"/>
              </a:rPr>
              <a:t> AUDI A5 2,0 l TFSI EU 5</a:t>
            </a:r>
            <a:endParaRPr lang="de-DE" sz="4000" b="0" strike="noStrike" spc="-1">
              <a:latin typeface="Arial"/>
            </a:endParaRPr>
          </a:p>
          <a:p>
            <a:pPr algn="ctr">
              <a:lnSpc>
                <a:spcPct val="100000"/>
              </a:lnSpc>
            </a:pPr>
            <a:r>
              <a:rPr lang="de-DE" sz="4000" b="0" strike="noStrike" spc="-1">
                <a:solidFill>
                  <a:srgbClr val="000000"/>
                </a:solidFill>
                <a:latin typeface="Arial"/>
                <a:ea typeface="DejaVu Sans"/>
              </a:rPr>
              <a:t>NEDC Road Measurement DUH EKI</a:t>
            </a:r>
            <a:endParaRPr lang="de-DE" sz="4000" b="0" strike="noStrike" spc="-1">
              <a:latin typeface="Arial"/>
            </a:endParaRPr>
          </a:p>
        </p:txBody>
      </p:sp>
      <p:graphicFrame>
        <p:nvGraphicFramePr>
          <p:cNvPr id="543" name="Object 3"/>
          <p:cNvGraphicFramePr/>
          <p:nvPr/>
        </p:nvGraphicFramePr>
        <p:xfrm>
          <a:off x="216000" y="2520000"/>
          <a:ext cx="5356800" cy="1931760"/>
        </p:xfrm>
        <a:graphic>
          <a:graphicData uri="http://schemas.openxmlformats.org/presentationml/2006/ole">
            <mc:AlternateContent xmlns:mc="http://schemas.openxmlformats.org/markup-compatibility/2006">
              <mc:Choice xmlns:v="urn:schemas-microsoft-com:vml" Requires="v">
                <p:oleObj spid="_x0000_s1028" r:id="rId4" imgW="0" imgH="0" progId="">
                  <p:embed/>
                </p:oleObj>
              </mc:Choice>
              <mc:Fallback>
                <p:oleObj r:id="rId4" imgW="0" imgH="0" progId="">
                  <p:embed/>
                  <p:pic>
                    <p:nvPicPr>
                      <p:cNvPr id="544" name=""/>
                      <p:cNvPicPr/>
                      <p:nvPr/>
                    </p:nvPicPr>
                    <p:blipFill>
                      <a:blip r:embed="rId5"/>
                      <a:stretch/>
                    </p:blipFill>
                    <p:spPr>
                      <a:xfrm>
                        <a:off x="216000" y="2520000"/>
                        <a:ext cx="5356800" cy="1931760"/>
                      </a:xfrm>
                      <a:prstGeom prst="rect">
                        <a:avLst/>
                      </a:prstGeom>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CustomShape 1"/>
          <p:cNvSpPr/>
          <p:nvPr/>
        </p:nvSpPr>
        <p:spPr>
          <a:xfrm>
            <a:off x="0" y="0"/>
            <a:ext cx="12191040" cy="132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de-DE" sz="3600" b="1" strike="noStrike" spc="-1">
                <a:solidFill>
                  <a:srgbClr val="000000"/>
                </a:solidFill>
                <a:latin typeface="Calibri"/>
                <a:ea typeface="DejaVu Sans"/>
              </a:rPr>
              <a:t>New Test Procedure: </a:t>
            </a:r>
            <a:endParaRPr lang="de-DE" sz="3600" b="0" strike="noStrike" spc="-1">
              <a:latin typeface="Arial"/>
            </a:endParaRPr>
          </a:p>
          <a:p>
            <a:pPr algn="ctr">
              <a:lnSpc>
                <a:spcPct val="90000"/>
              </a:lnSpc>
            </a:pPr>
            <a:r>
              <a:rPr lang="de-DE" sz="3600" b="1" strike="noStrike" spc="-1">
                <a:solidFill>
                  <a:srgbClr val="000000"/>
                </a:solidFill>
                <a:latin typeface="Calibri"/>
                <a:ea typeface="DejaVu Sans"/>
              </a:rPr>
              <a:t>More realistic Consumption Values but the Truth is on the Road</a:t>
            </a:r>
            <a:endParaRPr lang="de-DE" sz="3600" b="0" strike="noStrike" spc="-1">
              <a:latin typeface="Arial"/>
            </a:endParaRPr>
          </a:p>
        </p:txBody>
      </p:sp>
      <p:pic>
        <p:nvPicPr>
          <p:cNvPr id="546" name="Grafik 4"/>
          <p:cNvPicPr/>
          <p:nvPr/>
        </p:nvPicPr>
        <p:blipFill>
          <a:blip r:embed="rId2"/>
          <a:stretch/>
        </p:blipFill>
        <p:spPr>
          <a:xfrm>
            <a:off x="637920" y="1106640"/>
            <a:ext cx="5431320" cy="5749920"/>
          </a:xfrm>
          <a:prstGeom prst="rect">
            <a:avLst/>
          </a:prstGeom>
          <a:ln>
            <a:noFill/>
          </a:ln>
        </p:spPr>
      </p:pic>
      <p:sp>
        <p:nvSpPr>
          <p:cNvPr id="547" name="CustomShape 2"/>
          <p:cNvSpPr/>
          <p:nvPr/>
        </p:nvSpPr>
        <p:spPr>
          <a:xfrm>
            <a:off x="6070320" y="1188720"/>
            <a:ext cx="5998680" cy="503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pPr>
            <a:endParaRPr lang="de-DE" sz="1800" b="0" strike="noStrike" spc="-1">
              <a:latin typeface="Arial"/>
            </a:endParaRPr>
          </a:p>
          <a:p>
            <a:pPr marL="343080" indent="-341640">
              <a:lnSpc>
                <a:spcPct val="90000"/>
              </a:lnSpc>
              <a:spcBef>
                <a:spcPts val="1001"/>
              </a:spcBef>
              <a:buClr>
                <a:srgbClr val="000000"/>
              </a:buClr>
              <a:buFont typeface="Arial"/>
              <a:buChar char="•"/>
            </a:pPr>
            <a:r>
              <a:rPr lang="de-DE" sz="2400" b="0" strike="noStrike" spc="-1">
                <a:solidFill>
                  <a:srgbClr val="000000"/>
                </a:solidFill>
                <a:latin typeface="Calibri"/>
                <a:ea typeface="DejaVu Sans"/>
              </a:rPr>
              <a:t>Basic Problem consists: In spite of the improvements by the introduction of the WLTP: Real driving condition aren‘t reflected completely</a:t>
            </a:r>
            <a:endParaRPr lang="de-DE" sz="2400" b="0" strike="noStrike" spc="-1">
              <a:latin typeface="Arial"/>
            </a:endParaRPr>
          </a:p>
          <a:p>
            <a:pPr marL="343080" indent="-341640">
              <a:lnSpc>
                <a:spcPct val="90000"/>
              </a:lnSpc>
              <a:spcBef>
                <a:spcPts val="1001"/>
              </a:spcBef>
              <a:buClr>
                <a:srgbClr val="000000"/>
              </a:buClr>
              <a:buFont typeface="Arial"/>
              <a:buChar char="•"/>
            </a:pPr>
            <a:r>
              <a:rPr lang="de-DE" sz="2400" b="0" strike="noStrike" spc="-1">
                <a:solidFill>
                  <a:srgbClr val="000000"/>
                </a:solidFill>
                <a:latin typeface="Calibri"/>
                <a:ea typeface="DejaVu Sans"/>
              </a:rPr>
              <a:t>A cycle recognition or the „optimization“ of the test results in the dynometer test is still possible.</a:t>
            </a:r>
            <a:endParaRPr lang="de-DE" sz="2400" b="0" strike="noStrike" spc="-1">
              <a:latin typeface="Arial"/>
            </a:endParaRPr>
          </a:p>
          <a:p>
            <a:pPr marL="343080" indent="-341640">
              <a:lnSpc>
                <a:spcPct val="90000"/>
              </a:lnSpc>
              <a:spcBef>
                <a:spcPts val="1001"/>
              </a:spcBef>
              <a:buClr>
                <a:srgbClr val="000000"/>
              </a:buClr>
              <a:buFont typeface="Arial"/>
              <a:buChar char="•"/>
            </a:pPr>
            <a:r>
              <a:rPr lang="de-DE" sz="2400" b="0" strike="noStrike" spc="-1">
                <a:solidFill>
                  <a:srgbClr val="000000"/>
                </a:solidFill>
                <a:latin typeface="Calibri"/>
                <a:ea typeface="DejaVu Sans"/>
              </a:rPr>
              <a:t>It is likely that WLTP also contains loopholes  which can be used by the car manufacture</a:t>
            </a:r>
            <a:endParaRPr lang="de-DE" sz="2400" b="0" strike="noStrike" spc="-1">
              <a:latin typeface="Arial"/>
            </a:endParaRPr>
          </a:p>
          <a:p>
            <a:pPr marL="343080" indent="-341640">
              <a:lnSpc>
                <a:spcPct val="90000"/>
              </a:lnSpc>
              <a:spcBef>
                <a:spcPts val="1001"/>
              </a:spcBef>
              <a:buClr>
                <a:srgbClr val="000000"/>
              </a:buClr>
              <a:buFont typeface="Arial"/>
              <a:buChar char="•"/>
            </a:pPr>
            <a:r>
              <a:rPr lang="de-DE" sz="2400" b="0" strike="noStrike" spc="-1">
                <a:solidFill>
                  <a:srgbClr val="000000"/>
                </a:solidFill>
                <a:latin typeface="Calibri"/>
                <a:ea typeface="DejaVu Sans"/>
              </a:rPr>
              <a:t>It is therefor necessary to estimate the CO2 emissions on the road.</a:t>
            </a:r>
            <a:endParaRPr lang="de-DE" sz="2400" b="0" strike="noStrike" spc="-1">
              <a:latin typeface="Arial"/>
            </a:endParaRPr>
          </a:p>
          <a:p>
            <a:pPr>
              <a:lnSpc>
                <a:spcPct val="90000"/>
              </a:lnSpc>
              <a:spcBef>
                <a:spcPts val="1001"/>
              </a:spcBef>
            </a:pPr>
            <a:endParaRPr lang="de-DE" sz="2400" b="0" strike="noStrike" spc="-1">
              <a:latin typeface="Arial"/>
            </a:endParaRPr>
          </a:p>
          <a:p>
            <a:pPr>
              <a:lnSpc>
                <a:spcPct val="90000"/>
              </a:lnSpc>
              <a:spcBef>
                <a:spcPts val="1001"/>
              </a:spcBef>
            </a:pPr>
            <a:endParaRPr lang="de-DE"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Grafik 547"/>
          <p:cNvPicPr/>
          <p:nvPr/>
        </p:nvPicPr>
        <p:blipFill>
          <a:blip r:embed="rId2"/>
          <a:stretch/>
        </p:blipFill>
        <p:spPr>
          <a:xfrm>
            <a:off x="104400" y="1675800"/>
            <a:ext cx="10319400" cy="1005120"/>
          </a:xfrm>
          <a:prstGeom prst="rect">
            <a:avLst/>
          </a:prstGeom>
          <a:ln>
            <a:noFill/>
          </a:ln>
        </p:spPr>
      </p:pic>
      <p:pic>
        <p:nvPicPr>
          <p:cNvPr id="549" name="Grafik 548"/>
          <p:cNvPicPr/>
          <p:nvPr/>
        </p:nvPicPr>
        <p:blipFill>
          <a:blip r:embed="rId3"/>
          <a:stretch/>
        </p:blipFill>
        <p:spPr>
          <a:xfrm>
            <a:off x="150840" y="2651760"/>
            <a:ext cx="11918520" cy="3655800"/>
          </a:xfrm>
          <a:prstGeom prst="rect">
            <a:avLst/>
          </a:prstGeom>
          <a:ln>
            <a:noFill/>
          </a:ln>
        </p:spPr>
      </p:pic>
      <p:sp>
        <p:nvSpPr>
          <p:cNvPr id="550" name="CustomShape 1"/>
          <p:cNvSpPr/>
          <p:nvPr/>
        </p:nvSpPr>
        <p:spPr>
          <a:xfrm>
            <a:off x="182880" y="6232320"/>
            <a:ext cx="9966240" cy="62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2400" b="0" strike="noStrike" spc="-1">
                <a:solidFill>
                  <a:srgbClr val="000000"/>
                </a:solidFill>
                <a:latin typeface="SRGSSRType"/>
                <a:ea typeface="Microsoft YaHei"/>
              </a:rPr>
              <a:t>Quelle: Bundesamt für Energie / «Kassensturz» 2018, Schweiz</a:t>
            </a:r>
            <a:endParaRPr lang="de-DE" sz="2400" b="0" strike="noStrike" spc="-1">
              <a:latin typeface="Arial"/>
            </a:endParaRPr>
          </a:p>
        </p:txBody>
      </p:sp>
      <p:sp>
        <p:nvSpPr>
          <p:cNvPr id="551" name="CustomShape 2"/>
          <p:cNvSpPr/>
          <p:nvPr/>
        </p:nvSpPr>
        <p:spPr>
          <a:xfrm>
            <a:off x="91440" y="182880"/>
            <a:ext cx="12032280" cy="82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4000" b="0" strike="noStrike" spc="-1">
                <a:solidFill>
                  <a:srgbClr val="000000"/>
                </a:solidFill>
                <a:latin typeface="Arial"/>
                <a:ea typeface="DejaVu Sans"/>
              </a:rPr>
              <a:t>CO</a:t>
            </a:r>
            <a:r>
              <a:rPr lang="en-US" sz="4000" b="0" strike="noStrike" spc="-1" baseline="-101000">
                <a:solidFill>
                  <a:srgbClr val="000000"/>
                </a:solidFill>
                <a:latin typeface="Arial"/>
                <a:ea typeface="DejaVu Sans"/>
              </a:rPr>
              <a:t>2</a:t>
            </a:r>
            <a:r>
              <a:rPr lang="en-US" sz="4000" b="0" strike="noStrike" spc="-1">
                <a:solidFill>
                  <a:srgbClr val="000000"/>
                </a:solidFill>
                <a:latin typeface="Arial"/>
                <a:ea typeface="DejaVu Sans"/>
              </a:rPr>
              <a:t>- Differences between NEDC and WLTP AUDI</a:t>
            </a:r>
            <a:endParaRPr lang="de-DE"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 name="Grafik 551"/>
          <p:cNvPicPr/>
          <p:nvPr/>
        </p:nvPicPr>
        <p:blipFill>
          <a:blip r:embed="rId2"/>
          <a:stretch/>
        </p:blipFill>
        <p:spPr>
          <a:xfrm>
            <a:off x="104040" y="1097640"/>
            <a:ext cx="10319400" cy="1005120"/>
          </a:xfrm>
          <a:prstGeom prst="rect">
            <a:avLst/>
          </a:prstGeom>
          <a:ln>
            <a:noFill/>
          </a:ln>
        </p:spPr>
      </p:pic>
      <p:pic>
        <p:nvPicPr>
          <p:cNvPr id="553" name="Grafik 552"/>
          <p:cNvPicPr/>
          <p:nvPr/>
        </p:nvPicPr>
        <p:blipFill>
          <a:blip r:embed="rId3"/>
          <a:stretch/>
        </p:blipFill>
        <p:spPr>
          <a:xfrm>
            <a:off x="91440" y="2103120"/>
            <a:ext cx="11854800" cy="4237920"/>
          </a:xfrm>
          <a:prstGeom prst="rect">
            <a:avLst/>
          </a:prstGeom>
          <a:ln>
            <a:noFill/>
          </a:ln>
        </p:spPr>
      </p:pic>
      <p:sp>
        <p:nvSpPr>
          <p:cNvPr id="554" name="CustomShape 1"/>
          <p:cNvSpPr/>
          <p:nvPr/>
        </p:nvSpPr>
        <p:spPr>
          <a:xfrm>
            <a:off x="182880" y="6267240"/>
            <a:ext cx="8682480" cy="49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2400" b="0" strike="noStrike" spc="-1">
                <a:solidFill>
                  <a:srgbClr val="000000"/>
                </a:solidFill>
                <a:latin typeface="SRGSSRType"/>
                <a:ea typeface="Microsoft YaHei"/>
              </a:rPr>
              <a:t>Source: Bundesamt für Energie / «Kassensturz» 2018,Schweiz</a:t>
            </a:r>
            <a:endParaRPr lang="de-DE" sz="2400" b="0" strike="noStrike" spc="-1">
              <a:latin typeface="Arial"/>
            </a:endParaRPr>
          </a:p>
        </p:txBody>
      </p:sp>
      <p:sp>
        <p:nvSpPr>
          <p:cNvPr id="555" name="CustomShape 2"/>
          <p:cNvSpPr/>
          <p:nvPr/>
        </p:nvSpPr>
        <p:spPr>
          <a:xfrm>
            <a:off x="0" y="198720"/>
            <a:ext cx="12191400" cy="75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de-DE" sz="3600" b="0" strike="noStrike" spc="-1">
                <a:solidFill>
                  <a:srgbClr val="000000"/>
                </a:solidFill>
                <a:latin typeface="Arial"/>
                <a:ea typeface="DejaVu Sans"/>
              </a:rPr>
              <a:t>CO</a:t>
            </a:r>
            <a:r>
              <a:rPr lang="de-DE" sz="3600" b="0" strike="noStrike" spc="-1" baseline="-101000">
                <a:solidFill>
                  <a:srgbClr val="000000"/>
                </a:solidFill>
                <a:latin typeface="Arial"/>
                <a:ea typeface="DejaVu Sans"/>
              </a:rPr>
              <a:t>2</a:t>
            </a:r>
            <a:r>
              <a:rPr lang="de-DE" sz="3600" b="0" strike="noStrike" spc="-1">
                <a:solidFill>
                  <a:srgbClr val="000000"/>
                </a:solidFill>
                <a:latin typeface="Arial"/>
                <a:ea typeface="DejaVu Sans"/>
              </a:rPr>
              <a:t>- </a:t>
            </a:r>
            <a:r>
              <a:rPr lang="en-US" sz="3600" b="0" strike="noStrike" spc="-1">
                <a:solidFill>
                  <a:srgbClr val="000000"/>
                </a:solidFill>
                <a:latin typeface="Arial"/>
                <a:ea typeface="DejaVu Sans"/>
              </a:rPr>
              <a:t>Differences</a:t>
            </a:r>
            <a:r>
              <a:rPr lang="de-DE" sz="3600" b="0" strike="noStrike" spc="-1">
                <a:solidFill>
                  <a:srgbClr val="000000"/>
                </a:solidFill>
                <a:latin typeface="Arial"/>
                <a:ea typeface="DejaVu Sans"/>
              </a:rPr>
              <a:t> </a:t>
            </a:r>
            <a:r>
              <a:rPr lang="en-US" sz="3600" b="0" strike="noStrike" spc="-1">
                <a:solidFill>
                  <a:srgbClr val="000000"/>
                </a:solidFill>
                <a:latin typeface="Arial"/>
                <a:ea typeface="DejaVu Sans"/>
              </a:rPr>
              <a:t>between</a:t>
            </a:r>
            <a:r>
              <a:rPr lang="de-DE" sz="3600" b="0" strike="noStrike" spc="-1">
                <a:solidFill>
                  <a:srgbClr val="000000"/>
                </a:solidFill>
                <a:latin typeface="Arial"/>
                <a:ea typeface="DejaVu Sans"/>
              </a:rPr>
              <a:t> NEDC and WLTP Renault</a:t>
            </a:r>
            <a:endParaRPr lang="de-DE"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CustomShape 1"/>
          <p:cNvSpPr/>
          <p:nvPr/>
        </p:nvSpPr>
        <p:spPr>
          <a:xfrm>
            <a:off x="0" y="46080"/>
            <a:ext cx="12190680" cy="132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n-US" sz="2800" b="1" strike="noStrike" spc="-1">
                <a:solidFill>
                  <a:srgbClr val="000000"/>
                </a:solidFill>
                <a:latin typeface="Calibri"/>
                <a:ea typeface="DejaVu Sans"/>
              </a:rPr>
              <a:t>Example Toyota Prius  1.8 CVT: Real consumption in Germany, Japan and USA</a:t>
            </a:r>
            <a:endParaRPr lang="de-DE" sz="2800" b="0" strike="noStrike" spc="-1">
              <a:latin typeface="Arial"/>
            </a:endParaRPr>
          </a:p>
        </p:txBody>
      </p:sp>
      <p:pic>
        <p:nvPicPr>
          <p:cNvPr id="557" name="Grafik 3"/>
          <p:cNvPicPr/>
          <p:nvPr/>
        </p:nvPicPr>
        <p:blipFill>
          <a:blip r:embed="rId2"/>
          <a:srcRect l="9514" t="18047" r="7507" b="6039"/>
          <a:stretch/>
        </p:blipFill>
        <p:spPr>
          <a:xfrm>
            <a:off x="2480760" y="1095840"/>
            <a:ext cx="6627600" cy="3410280"/>
          </a:xfrm>
          <a:prstGeom prst="rect">
            <a:avLst/>
          </a:prstGeom>
          <a:ln>
            <a:noFill/>
          </a:ln>
        </p:spPr>
      </p:pic>
      <p:graphicFrame>
        <p:nvGraphicFramePr>
          <p:cNvPr id="558" name="Table 2"/>
          <p:cNvGraphicFramePr/>
          <p:nvPr/>
        </p:nvGraphicFramePr>
        <p:xfrm>
          <a:off x="298800" y="4507560"/>
          <a:ext cx="11152080" cy="1115640"/>
        </p:xfrm>
        <a:graphic>
          <a:graphicData uri="http://schemas.openxmlformats.org/drawingml/2006/table">
            <a:tbl>
              <a:tblPr/>
              <a:tblGrid>
                <a:gridCol w="3792600"/>
                <a:gridCol w="2617560"/>
                <a:gridCol w="2370600"/>
                <a:gridCol w="2371320"/>
              </a:tblGrid>
              <a:tr h="744840">
                <a:tc>
                  <a:txBody>
                    <a:bodyPr/>
                    <a:lstStyle/>
                    <a:p>
                      <a:endParaRPr lang="de-DE"/>
                    </a:p>
                  </a:txBody>
                  <a:tcPr>
                    <a:lnT w="12240">
                      <a:solidFill>
                        <a:srgbClr val="70AD47"/>
                      </a:solidFill>
                    </a:lnT>
                    <a:lnB w="12240">
                      <a:solidFill>
                        <a:srgbClr val="70AD47"/>
                      </a:solidFill>
                    </a:lnB>
                    <a:noFill/>
                  </a:tcPr>
                </a:tc>
                <a:tc>
                  <a:txBody>
                    <a:bodyPr/>
                    <a:lstStyle/>
                    <a:p>
                      <a:pPr algn="ctr">
                        <a:lnSpc>
                          <a:spcPct val="100000"/>
                        </a:lnSpc>
                      </a:pPr>
                      <a:r>
                        <a:rPr lang="de-DE" sz="1800" b="1" strike="noStrike" spc="-1">
                          <a:solidFill>
                            <a:srgbClr val="000000"/>
                          </a:solidFill>
                          <a:latin typeface="Calibri"/>
                        </a:rPr>
                        <a:t>Germany </a:t>
                      </a:r>
                      <a:r>
                        <a:rPr lang="de-DE" sz="1800" b="1" u="sng" strike="noStrike" spc="-1">
                          <a:solidFill>
                            <a:srgbClr val="0000FF"/>
                          </a:solidFill>
                          <a:uFillTx/>
                          <a:latin typeface="Calibri"/>
                          <a:hlinkClick r:id="rId3"/>
                        </a:rPr>
                        <a:t>www.spritmonitor.de</a:t>
                      </a:r>
                      <a:endParaRPr lang="de-DE" sz="1800" b="0" strike="noStrike" spc="-1">
                        <a:latin typeface="Arial"/>
                      </a:endParaRPr>
                    </a:p>
                  </a:txBody>
                  <a:tcPr>
                    <a:lnT w="12240">
                      <a:solidFill>
                        <a:srgbClr val="70AD47"/>
                      </a:solidFill>
                    </a:lnT>
                    <a:lnB w="12240">
                      <a:solidFill>
                        <a:srgbClr val="70AD47"/>
                      </a:solidFill>
                    </a:lnB>
                    <a:noFill/>
                  </a:tcPr>
                </a:tc>
                <a:tc>
                  <a:txBody>
                    <a:bodyPr/>
                    <a:lstStyle/>
                    <a:p>
                      <a:pPr algn="ctr">
                        <a:lnSpc>
                          <a:spcPct val="100000"/>
                        </a:lnSpc>
                      </a:pPr>
                      <a:r>
                        <a:rPr lang="de-DE" sz="1800" b="1" strike="noStrike" spc="-1">
                          <a:solidFill>
                            <a:srgbClr val="000000"/>
                          </a:solidFill>
                          <a:latin typeface="Calibri"/>
                        </a:rPr>
                        <a:t>Japan</a:t>
                      </a:r>
                      <a:r>
                        <a:t/>
                      </a:r>
                      <a:br/>
                      <a:r>
                        <a:rPr lang="de-DE" sz="1800" b="1" u="sng" strike="noStrike" spc="-1">
                          <a:solidFill>
                            <a:srgbClr val="0000FF"/>
                          </a:solidFill>
                          <a:uFillTx/>
                          <a:latin typeface="Calibri"/>
                          <a:hlinkClick r:id="rId4"/>
                        </a:rPr>
                        <a:t>https://e-nenpi.com/</a:t>
                      </a:r>
                      <a:endParaRPr lang="de-DE" sz="1800" b="0" strike="noStrike" spc="-1">
                        <a:latin typeface="Arial"/>
                      </a:endParaRPr>
                    </a:p>
                  </a:txBody>
                  <a:tcPr>
                    <a:lnT w="12240">
                      <a:solidFill>
                        <a:srgbClr val="70AD47"/>
                      </a:solidFill>
                    </a:lnT>
                    <a:lnB w="12240">
                      <a:solidFill>
                        <a:srgbClr val="70AD47"/>
                      </a:solidFill>
                    </a:lnB>
                    <a:noFill/>
                  </a:tcPr>
                </a:tc>
                <a:tc>
                  <a:txBody>
                    <a:bodyPr/>
                    <a:lstStyle/>
                    <a:p>
                      <a:pPr algn="ctr">
                        <a:lnSpc>
                          <a:spcPct val="100000"/>
                        </a:lnSpc>
                      </a:pPr>
                      <a:r>
                        <a:rPr lang="de-DE" sz="1800" b="1" strike="noStrike" spc="-1">
                          <a:solidFill>
                            <a:srgbClr val="000000"/>
                          </a:solidFill>
                          <a:latin typeface="Calibri"/>
                        </a:rPr>
                        <a:t>USA</a:t>
                      </a:r>
                      <a:r>
                        <a:t/>
                      </a:r>
                      <a:br/>
                      <a:r>
                        <a:rPr lang="de-DE" sz="1800" b="1" u="sng" strike="noStrike" spc="-1">
                          <a:solidFill>
                            <a:srgbClr val="0000FF"/>
                          </a:solidFill>
                          <a:uFillTx/>
                          <a:latin typeface="Calibri"/>
                          <a:hlinkClick r:id="rId5"/>
                        </a:rPr>
                        <a:t>www.fueleconomy.gov</a:t>
                      </a:r>
                      <a:r>
                        <a:rPr lang="de-DE" sz="1800" b="1" strike="noStrike" spc="-1">
                          <a:solidFill>
                            <a:srgbClr val="000000"/>
                          </a:solidFill>
                          <a:latin typeface="Calibri"/>
                        </a:rPr>
                        <a:t> </a:t>
                      </a:r>
                      <a:endParaRPr lang="de-DE" sz="1800" b="0" strike="noStrike" spc="-1">
                        <a:latin typeface="Arial"/>
                      </a:endParaRPr>
                    </a:p>
                  </a:txBody>
                  <a:tcPr>
                    <a:lnT w="12240">
                      <a:solidFill>
                        <a:srgbClr val="70AD47"/>
                      </a:solidFill>
                    </a:lnT>
                    <a:lnB w="12240">
                      <a:solidFill>
                        <a:srgbClr val="70AD47"/>
                      </a:solidFill>
                    </a:lnB>
                    <a:noFill/>
                  </a:tcPr>
                </a:tc>
              </a:tr>
              <a:tr h="370800">
                <a:tc>
                  <a:txBody>
                    <a:bodyPr/>
                    <a:lstStyle/>
                    <a:p>
                      <a:pPr>
                        <a:lnSpc>
                          <a:spcPct val="100000"/>
                        </a:lnSpc>
                      </a:pPr>
                      <a:r>
                        <a:rPr lang="de-DE" sz="1800" b="0" strike="noStrike" spc="-1">
                          <a:solidFill>
                            <a:srgbClr val="000000"/>
                          </a:solidFill>
                          <a:latin typeface="Calibri"/>
                        </a:rPr>
                        <a:t>Durch. Kraftstoffverbrauch (l/100km)</a:t>
                      </a:r>
                      <a:r>
                        <a:rPr lang="de-DE" sz="1800" b="0" strike="noStrike" spc="-1" baseline="30000">
                          <a:solidFill>
                            <a:srgbClr val="000000"/>
                          </a:solidFill>
                          <a:latin typeface="Calibri"/>
                        </a:rPr>
                        <a:t>1</a:t>
                      </a:r>
                      <a:endParaRPr lang="de-DE" sz="1800" b="0" strike="noStrike" spc="-1">
                        <a:latin typeface="Arial"/>
                      </a:endParaRPr>
                    </a:p>
                  </a:txBody>
                  <a:tcPr>
                    <a:lnT w="12240">
                      <a:solidFill>
                        <a:srgbClr val="70AD47"/>
                      </a:solidFill>
                    </a:lnT>
                    <a:lnB w="12240">
                      <a:solidFill>
                        <a:srgbClr val="70AD47"/>
                      </a:solidFill>
                    </a:lnB>
                    <a:solidFill>
                      <a:srgbClr val="70AD47">
                        <a:alpha val="20000"/>
                      </a:srgbClr>
                    </a:solidFill>
                  </a:tcPr>
                </a:tc>
                <a:tc>
                  <a:txBody>
                    <a:bodyPr/>
                    <a:lstStyle/>
                    <a:p>
                      <a:pPr algn="ctr">
                        <a:lnSpc>
                          <a:spcPct val="100000"/>
                        </a:lnSpc>
                      </a:pPr>
                      <a:r>
                        <a:rPr lang="de-DE" sz="1800" b="0" strike="noStrike" spc="-1">
                          <a:solidFill>
                            <a:srgbClr val="000000"/>
                          </a:solidFill>
                          <a:latin typeface="Calibri"/>
                        </a:rPr>
                        <a:t>4,74</a:t>
                      </a:r>
                      <a:endParaRPr lang="de-DE" sz="1800" b="0" strike="noStrike" spc="-1">
                        <a:latin typeface="Arial"/>
                      </a:endParaRPr>
                    </a:p>
                  </a:txBody>
                  <a:tcPr>
                    <a:lnT w="12240">
                      <a:solidFill>
                        <a:srgbClr val="70AD47"/>
                      </a:solidFill>
                    </a:lnT>
                    <a:lnB w="12240">
                      <a:solidFill>
                        <a:srgbClr val="70AD47"/>
                      </a:solidFill>
                    </a:lnB>
                    <a:solidFill>
                      <a:srgbClr val="70AD47">
                        <a:alpha val="20000"/>
                      </a:srgbClr>
                    </a:solidFill>
                  </a:tcPr>
                </a:tc>
                <a:tc>
                  <a:txBody>
                    <a:bodyPr/>
                    <a:lstStyle/>
                    <a:p>
                      <a:pPr algn="ctr">
                        <a:lnSpc>
                          <a:spcPct val="100000"/>
                        </a:lnSpc>
                      </a:pPr>
                      <a:r>
                        <a:rPr lang="de-DE" sz="1800" b="0" strike="noStrike" spc="-1">
                          <a:solidFill>
                            <a:srgbClr val="000000"/>
                          </a:solidFill>
                          <a:latin typeface="Calibri"/>
                        </a:rPr>
                        <a:t>4,36</a:t>
                      </a:r>
                      <a:endParaRPr lang="de-DE" sz="1800" b="0" strike="noStrike" spc="-1">
                        <a:latin typeface="Arial"/>
                      </a:endParaRPr>
                    </a:p>
                  </a:txBody>
                  <a:tcPr>
                    <a:lnT w="12240">
                      <a:solidFill>
                        <a:srgbClr val="70AD47"/>
                      </a:solidFill>
                    </a:lnT>
                    <a:lnB w="12240">
                      <a:solidFill>
                        <a:srgbClr val="70AD47"/>
                      </a:solidFill>
                    </a:lnB>
                    <a:solidFill>
                      <a:srgbClr val="70AD47">
                        <a:alpha val="20000"/>
                      </a:srgbClr>
                    </a:solidFill>
                  </a:tcPr>
                </a:tc>
                <a:tc>
                  <a:txBody>
                    <a:bodyPr/>
                    <a:lstStyle/>
                    <a:p>
                      <a:pPr algn="ctr">
                        <a:lnSpc>
                          <a:spcPct val="100000"/>
                        </a:lnSpc>
                      </a:pPr>
                      <a:r>
                        <a:rPr lang="de-DE" sz="1800" b="0" strike="noStrike" spc="-1">
                          <a:solidFill>
                            <a:srgbClr val="000000"/>
                          </a:solidFill>
                          <a:latin typeface="Calibri"/>
                        </a:rPr>
                        <a:t>4,03</a:t>
                      </a:r>
                      <a:endParaRPr lang="de-DE" sz="1800" b="0" strike="noStrike" spc="-1">
                        <a:latin typeface="Arial"/>
                      </a:endParaRPr>
                    </a:p>
                  </a:txBody>
                  <a:tcPr>
                    <a:lnT w="12240">
                      <a:solidFill>
                        <a:srgbClr val="70AD47"/>
                      </a:solidFill>
                    </a:lnT>
                    <a:lnB w="12240">
                      <a:solidFill>
                        <a:srgbClr val="70AD47"/>
                      </a:solidFill>
                    </a:lnB>
                    <a:solidFill>
                      <a:srgbClr val="70AD47">
                        <a:alpha val="20000"/>
                      </a:srgbClr>
                    </a:solidFill>
                  </a:tcPr>
                </a:tc>
              </a:tr>
            </a:tbl>
          </a:graphicData>
        </a:graphic>
      </p:graphicFrame>
      <p:sp>
        <p:nvSpPr>
          <p:cNvPr id="559" name="CustomShape 3"/>
          <p:cNvSpPr/>
          <p:nvPr/>
        </p:nvSpPr>
        <p:spPr>
          <a:xfrm>
            <a:off x="276480" y="5834160"/>
            <a:ext cx="11914200" cy="9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1100" b="1" strike="noStrike" spc="-1">
                <a:solidFill>
                  <a:srgbClr val="000000"/>
                </a:solidFill>
                <a:latin typeface="Calibri"/>
                <a:ea typeface="DejaVu Sans"/>
              </a:rPr>
              <a:t>Anmerkungen:</a:t>
            </a:r>
            <a:endParaRPr lang="de-DE" sz="1100" b="0" strike="noStrike" spc="-1">
              <a:latin typeface="Arial"/>
            </a:endParaRPr>
          </a:p>
          <a:p>
            <a:pPr>
              <a:lnSpc>
                <a:spcPct val="100000"/>
              </a:lnSpc>
            </a:pPr>
            <a:r>
              <a:rPr lang="de-DE" sz="1100" b="0" strike="noStrike" spc="-1" baseline="30000">
                <a:solidFill>
                  <a:srgbClr val="000000"/>
                </a:solidFill>
                <a:latin typeface="Calibri"/>
                <a:ea typeface="DejaVu Sans"/>
              </a:rPr>
              <a:t>1</a:t>
            </a:r>
            <a:r>
              <a:rPr lang="de-DE" sz="1100" b="0" strike="noStrike" spc="-1">
                <a:solidFill>
                  <a:srgbClr val="000000"/>
                </a:solidFill>
                <a:latin typeface="Calibri"/>
                <a:ea typeface="DejaVu Sans"/>
              </a:rPr>
              <a:t>Quelle Deutschland: </a:t>
            </a:r>
            <a:r>
              <a:rPr lang="de-DE" sz="1100" b="0" u="sng" strike="noStrike" spc="-1">
                <a:solidFill>
                  <a:srgbClr val="0000FF"/>
                </a:solidFill>
                <a:uFillTx/>
                <a:latin typeface="Calibri"/>
                <a:ea typeface="DejaVu Sans"/>
                <a:hlinkClick r:id="rId6"/>
              </a:rPr>
              <a:t>https://www.spritmonitor.de/de/uebersicht/49-Toyota/439-Prius.html?fueltype=2&amp;gearing=3&amp;exactmodel=4&amp;powerunit=2</a:t>
            </a:r>
            <a:r>
              <a:rPr lang="de-DE" sz="1100" b="0" strike="noStrike" spc="-1">
                <a:solidFill>
                  <a:srgbClr val="000000"/>
                </a:solidFill>
                <a:latin typeface="Calibri"/>
                <a:ea typeface="DejaVu Sans"/>
              </a:rPr>
              <a:t> (eingesehen am 20.04.2018); Quelle Japan: </a:t>
            </a:r>
            <a:r>
              <a:rPr lang="de-DE" sz="1100" b="0" u="sng" strike="noStrike" spc="-1">
                <a:solidFill>
                  <a:srgbClr val="0000FF"/>
                </a:solidFill>
                <a:uFillTx/>
                <a:latin typeface="Calibri"/>
                <a:ea typeface="DejaVu Sans"/>
                <a:hlinkClick r:id="rId7"/>
              </a:rPr>
              <a:t>https://e-nenpi.com/enenpi/cartype/12574</a:t>
            </a:r>
            <a:r>
              <a:rPr lang="de-DE" sz="1100" b="0" strike="noStrike" spc="-1">
                <a:solidFill>
                  <a:srgbClr val="000000"/>
                </a:solidFill>
                <a:latin typeface="Calibri"/>
                <a:ea typeface="DejaVu Sans"/>
              </a:rPr>
              <a:t> (eingesehen am 20.04.2018); Quelle USA: </a:t>
            </a:r>
            <a:r>
              <a:rPr lang="de-DE" sz="1100" b="0" u="sng" strike="noStrike" spc="-1">
                <a:solidFill>
                  <a:srgbClr val="0000FF"/>
                </a:solidFill>
                <a:uFillTx/>
                <a:latin typeface="Calibri"/>
                <a:ea typeface="DejaVu Sans"/>
                <a:hlinkClick r:id="rId8"/>
              </a:rPr>
              <a:t>https://www.fueleconomy.gov/mpg/MPG.do?action=mpgData&amp;vehicleID=37163&amp;browser=true&amp;details=on</a:t>
            </a:r>
            <a:r>
              <a:rPr lang="de-DE" sz="1100" b="0" strike="noStrike" spc="-1">
                <a:solidFill>
                  <a:srgbClr val="000000"/>
                </a:solidFill>
                <a:latin typeface="Calibri"/>
                <a:ea typeface="DejaVu Sans"/>
              </a:rPr>
              <a:t> (eingesehen am 20.04.2018)</a:t>
            </a:r>
            <a:endParaRPr lang="de-DE" sz="1100" b="0" strike="noStrike" spc="-1">
              <a:latin typeface="Arial"/>
            </a:endParaRPr>
          </a:p>
          <a:p>
            <a:pPr>
              <a:lnSpc>
                <a:spcPct val="100000"/>
              </a:lnSpc>
            </a:pPr>
            <a:r>
              <a:rPr lang="de-DE" sz="1100" b="0" strike="noStrike" spc="-1">
                <a:solidFill>
                  <a:srgbClr val="000000"/>
                </a:solidFill>
                <a:latin typeface="Calibri"/>
                <a:ea typeface="DejaVu Sans"/>
              </a:rPr>
              <a:t>Bildnachweis: toyota-media.de</a:t>
            </a:r>
            <a:endParaRPr lang="de-DE"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60" name="Grafik 559"/>
          <p:cNvPicPr/>
          <p:nvPr/>
        </p:nvPicPr>
        <p:blipFill>
          <a:blip r:embed="rId2"/>
          <a:stretch/>
        </p:blipFill>
        <p:spPr>
          <a:xfrm>
            <a:off x="173880" y="2416320"/>
            <a:ext cx="12063960" cy="1892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 name="Picture 2"/>
          <p:cNvPicPr/>
          <p:nvPr/>
        </p:nvPicPr>
        <p:blipFill>
          <a:blip r:embed="rId2"/>
          <a:stretch/>
        </p:blipFill>
        <p:spPr>
          <a:xfrm>
            <a:off x="86400" y="326160"/>
            <a:ext cx="12101760" cy="6073560"/>
          </a:xfrm>
          <a:prstGeom prst="rect">
            <a:avLst/>
          </a:prstGeom>
          <a:ln w="9360">
            <a:noFill/>
          </a:ln>
        </p:spPr>
      </p:pic>
      <p:pic>
        <p:nvPicPr>
          <p:cNvPr id="562" name="Grafik 561"/>
          <p:cNvPicPr/>
          <p:nvPr/>
        </p:nvPicPr>
        <p:blipFill>
          <a:blip r:embed="rId3"/>
          <a:stretch/>
        </p:blipFill>
        <p:spPr>
          <a:xfrm>
            <a:off x="154440" y="6204960"/>
            <a:ext cx="2716200" cy="594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CustomShape 1"/>
          <p:cNvSpPr/>
          <p:nvPr/>
        </p:nvSpPr>
        <p:spPr>
          <a:xfrm>
            <a:off x="0" y="109800"/>
            <a:ext cx="12191040" cy="98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n-US" sz="2800" b="1" strike="noStrike" spc="-1">
                <a:solidFill>
                  <a:srgbClr val="000000"/>
                </a:solidFill>
                <a:latin typeface="Calibri"/>
                <a:ea typeface="DejaVu Sans"/>
              </a:rPr>
              <a:t>Ex.  USA: Environment agency (EPA) corrects manufacture numbers in the interest of the consumer information for the car label</a:t>
            </a:r>
            <a:endParaRPr lang="de-DE" sz="2800" b="0" strike="noStrike" spc="-1">
              <a:latin typeface="Arial"/>
            </a:endParaRPr>
          </a:p>
        </p:txBody>
      </p:sp>
      <p:pic>
        <p:nvPicPr>
          <p:cNvPr id="564" name="Grafik 2"/>
          <p:cNvPicPr/>
          <p:nvPr/>
        </p:nvPicPr>
        <p:blipFill>
          <a:blip r:embed="rId2"/>
          <a:srcRect r="7576" b="2852"/>
          <a:stretch/>
        </p:blipFill>
        <p:spPr>
          <a:xfrm>
            <a:off x="354240" y="1403640"/>
            <a:ext cx="7093440" cy="4356720"/>
          </a:xfrm>
          <a:prstGeom prst="rect">
            <a:avLst/>
          </a:prstGeom>
          <a:ln>
            <a:noFill/>
          </a:ln>
        </p:spPr>
      </p:pic>
      <p:sp>
        <p:nvSpPr>
          <p:cNvPr id="565" name="CustomShape 2"/>
          <p:cNvSpPr/>
          <p:nvPr/>
        </p:nvSpPr>
        <p:spPr>
          <a:xfrm>
            <a:off x="7955280" y="1502640"/>
            <a:ext cx="4080240" cy="535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640">
              <a:lnSpc>
                <a:spcPct val="90000"/>
              </a:lnSpc>
              <a:spcBef>
                <a:spcPts val="1001"/>
              </a:spcBef>
              <a:buClr>
                <a:srgbClr val="000000"/>
              </a:buClr>
              <a:buFont typeface="Arial"/>
              <a:buChar char="•"/>
            </a:pPr>
            <a:r>
              <a:rPr lang="en-US" sz="2200" b="0" strike="noStrike" spc="-1">
                <a:solidFill>
                  <a:srgbClr val="000000"/>
                </a:solidFill>
                <a:latin typeface="Calibri"/>
                <a:ea typeface="DejaVu Sans"/>
              </a:rPr>
              <a:t>Since 2008 the corrected consumption values are based on total of five test cycles (red linie)</a:t>
            </a:r>
            <a:endParaRPr lang="de-DE" sz="2200" b="0" strike="noStrike" spc="-1">
              <a:latin typeface="Arial"/>
            </a:endParaRPr>
          </a:p>
          <a:p>
            <a:pPr marL="343080" indent="-341640">
              <a:lnSpc>
                <a:spcPct val="90000"/>
              </a:lnSpc>
              <a:spcBef>
                <a:spcPts val="1001"/>
              </a:spcBef>
              <a:buClr>
                <a:srgbClr val="000000"/>
              </a:buClr>
              <a:buFont typeface="Arial"/>
              <a:buChar char="•"/>
            </a:pPr>
            <a:r>
              <a:rPr lang="en-US" sz="2200" b="0" strike="noStrike" spc="-1">
                <a:solidFill>
                  <a:srgbClr val="000000"/>
                </a:solidFill>
                <a:latin typeface="Calibri"/>
                <a:ea typeface="DejaVu Sans"/>
              </a:rPr>
              <a:t>The gap between label values and the average real consumption doesn‘t exist</a:t>
            </a:r>
            <a:endParaRPr lang="de-DE" sz="2200" b="0" strike="noStrike" spc="-1">
              <a:latin typeface="Arial"/>
            </a:endParaRPr>
          </a:p>
          <a:p>
            <a:pPr marL="343080" indent="-341640">
              <a:lnSpc>
                <a:spcPct val="90000"/>
              </a:lnSpc>
              <a:spcBef>
                <a:spcPts val="1001"/>
              </a:spcBef>
              <a:buClr>
                <a:srgbClr val="000000"/>
              </a:buClr>
              <a:buFont typeface="Arial"/>
              <a:buChar char="•"/>
            </a:pPr>
            <a:r>
              <a:rPr lang="en-US" sz="2200" b="0" strike="noStrike" spc="-1">
                <a:solidFill>
                  <a:srgbClr val="000000"/>
                </a:solidFill>
                <a:latin typeface="Calibri"/>
                <a:ea typeface="DejaVu Sans"/>
              </a:rPr>
              <a:t>In contrary the gap between the manufacturer values and real consumption is today about  30% in average</a:t>
            </a:r>
            <a:endParaRPr lang="de-DE" sz="2200" b="0" strike="noStrike" spc="-1">
              <a:latin typeface="Arial"/>
            </a:endParaRPr>
          </a:p>
          <a:p>
            <a:pPr>
              <a:lnSpc>
                <a:spcPct val="90000"/>
              </a:lnSpc>
              <a:spcBef>
                <a:spcPts val="1001"/>
              </a:spcBef>
            </a:pPr>
            <a:endParaRPr lang="de-DE" sz="2200" b="0" strike="noStrike" spc="-1">
              <a:latin typeface="Arial"/>
            </a:endParaRPr>
          </a:p>
          <a:p>
            <a:pPr>
              <a:lnSpc>
                <a:spcPct val="90000"/>
              </a:lnSpc>
              <a:spcBef>
                <a:spcPts val="1001"/>
              </a:spcBef>
            </a:pPr>
            <a:endParaRPr lang="de-DE" sz="2200" b="0" strike="noStrike" spc="-1">
              <a:latin typeface="Arial"/>
            </a:endParaRPr>
          </a:p>
        </p:txBody>
      </p:sp>
      <p:sp>
        <p:nvSpPr>
          <p:cNvPr id="566" name="CustomShape 3"/>
          <p:cNvSpPr/>
          <p:nvPr/>
        </p:nvSpPr>
        <p:spPr>
          <a:xfrm>
            <a:off x="354240" y="5850360"/>
            <a:ext cx="7699320" cy="69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2000" b="0" strike="noStrike" spc="-1">
                <a:solidFill>
                  <a:srgbClr val="000000"/>
                </a:solidFill>
                <a:latin typeface="Calibri"/>
                <a:ea typeface="DejaVu Sans"/>
              </a:rPr>
              <a:t>Average gap between manufacturer data or label values and real consumption data for new cars in the USA</a:t>
            </a:r>
            <a:endParaRPr lang="de-DE" sz="2000" b="0" strike="noStrike" spc="-1">
              <a:latin typeface="Arial"/>
            </a:endParaRPr>
          </a:p>
        </p:txBody>
      </p:sp>
      <p:sp>
        <p:nvSpPr>
          <p:cNvPr id="567" name="CustomShape 4"/>
          <p:cNvSpPr/>
          <p:nvPr/>
        </p:nvSpPr>
        <p:spPr>
          <a:xfrm>
            <a:off x="428760" y="6507360"/>
            <a:ext cx="6739560" cy="25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1100" b="0" strike="noStrike" spc="-1">
                <a:solidFill>
                  <a:srgbClr val="000000"/>
                </a:solidFill>
                <a:latin typeface="Calibri"/>
                <a:ea typeface="DejaVu Sans"/>
              </a:rPr>
              <a:t>Quelle: https://www.theicct.org/publications/laboratory-road-intl</a:t>
            </a:r>
            <a:endParaRPr lang="de-DE"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8" name="CustomShape 1"/>
          <p:cNvSpPr/>
          <p:nvPr/>
        </p:nvSpPr>
        <p:spPr>
          <a:xfrm>
            <a:off x="0" y="46080"/>
            <a:ext cx="12190680" cy="67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n-US" sz="2800" b="1" strike="noStrike" spc="-1">
                <a:solidFill>
                  <a:srgbClr val="000000"/>
                </a:solidFill>
                <a:latin typeface="Calibri"/>
                <a:ea typeface="DejaVu Sans"/>
              </a:rPr>
              <a:t>Comparison</a:t>
            </a:r>
            <a:r>
              <a:rPr lang="de-DE" sz="2800" b="1" strike="noStrike" spc="-1">
                <a:solidFill>
                  <a:srgbClr val="000000"/>
                </a:solidFill>
                <a:latin typeface="Calibri"/>
                <a:ea typeface="DejaVu Sans"/>
              </a:rPr>
              <a:t> EPA- Label - Numbers vs. fueleconomy.gov </a:t>
            </a:r>
            <a:r>
              <a:rPr lang="en-US" sz="2800" b="1" strike="noStrike" spc="-1">
                <a:solidFill>
                  <a:srgbClr val="000000"/>
                </a:solidFill>
                <a:latin typeface="Calibri"/>
                <a:ea typeface="DejaVu Sans"/>
              </a:rPr>
              <a:t>selected</a:t>
            </a:r>
            <a:r>
              <a:rPr lang="de-DE" sz="2800" b="1" strike="noStrike" spc="-1">
                <a:solidFill>
                  <a:srgbClr val="000000"/>
                </a:solidFill>
                <a:latin typeface="Calibri"/>
                <a:ea typeface="DejaVu Sans"/>
              </a:rPr>
              <a:t> Models</a:t>
            </a:r>
            <a:endParaRPr lang="de-DE" sz="2800" b="0" strike="noStrike" spc="-1">
              <a:latin typeface="Arial"/>
            </a:endParaRPr>
          </a:p>
        </p:txBody>
      </p:sp>
      <p:sp>
        <p:nvSpPr>
          <p:cNvPr id="569" name="CustomShape 2"/>
          <p:cNvSpPr/>
          <p:nvPr/>
        </p:nvSpPr>
        <p:spPr>
          <a:xfrm>
            <a:off x="531720" y="6068160"/>
            <a:ext cx="11914200" cy="59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1100" b="1" strike="noStrike" spc="-1">
                <a:solidFill>
                  <a:srgbClr val="000000"/>
                </a:solidFill>
                <a:latin typeface="Calibri"/>
                <a:ea typeface="DejaVu Sans"/>
              </a:rPr>
              <a:t>Anmerkungen:</a:t>
            </a:r>
            <a:endParaRPr lang="de-DE" sz="1100" b="0" strike="noStrike" spc="-1">
              <a:latin typeface="Arial"/>
            </a:endParaRPr>
          </a:p>
          <a:p>
            <a:pPr>
              <a:lnSpc>
                <a:spcPct val="100000"/>
              </a:lnSpc>
            </a:pPr>
            <a:r>
              <a:rPr lang="de-DE" sz="1100" b="0" strike="noStrike" spc="-1" baseline="30000">
                <a:solidFill>
                  <a:srgbClr val="000000"/>
                </a:solidFill>
                <a:latin typeface="Calibri"/>
                <a:ea typeface="DejaVu Sans"/>
              </a:rPr>
              <a:t>1</a:t>
            </a:r>
            <a:r>
              <a:rPr lang="de-DE" sz="1100" b="0" strike="noStrike" spc="-1">
                <a:solidFill>
                  <a:srgbClr val="000000"/>
                </a:solidFill>
                <a:latin typeface="Calibri"/>
                <a:ea typeface="DejaVu Sans"/>
              </a:rPr>
              <a:t>Verbrauchsangabe laut EPA: "adjusted" and "combined" MPG (Miles-per-Gallon); MPG: höhere Werte bedeuten weniger Verbrauch; 30 MPG entsprechen ca. 7,84 Litern Kraftstoff.</a:t>
            </a:r>
            <a:endParaRPr lang="de-DE" sz="1100" b="0" strike="noStrike" spc="-1">
              <a:latin typeface="Arial"/>
            </a:endParaRPr>
          </a:p>
          <a:p>
            <a:pPr>
              <a:lnSpc>
                <a:spcPct val="100000"/>
              </a:lnSpc>
            </a:pPr>
            <a:r>
              <a:rPr lang="de-DE" sz="1100" b="0" strike="noStrike" spc="-1" baseline="30000">
                <a:solidFill>
                  <a:srgbClr val="000000"/>
                </a:solidFill>
                <a:latin typeface="Calibri"/>
                <a:ea typeface="DejaVu Sans"/>
              </a:rPr>
              <a:t>2</a:t>
            </a:r>
            <a:r>
              <a:rPr lang="de-DE" sz="1100" b="0" strike="noStrike" spc="-1">
                <a:solidFill>
                  <a:srgbClr val="000000"/>
                </a:solidFill>
                <a:latin typeface="Calibri"/>
                <a:ea typeface="DejaVu Sans"/>
              </a:rPr>
              <a:t>Durchschnittswert aller Nutzereinträge auf fueleconomy.gov ("Spritmonitor USA") für entsprechende Motorisierung, eingesehen am 04.11.2015.</a:t>
            </a:r>
            <a:endParaRPr lang="de-DE" sz="1100" b="0" strike="noStrike" spc="-1">
              <a:latin typeface="Arial"/>
            </a:endParaRPr>
          </a:p>
        </p:txBody>
      </p:sp>
      <p:pic>
        <p:nvPicPr>
          <p:cNvPr id="570" name="Grafik 2"/>
          <p:cNvPicPr/>
          <p:nvPr/>
        </p:nvPicPr>
        <p:blipFill>
          <a:blip r:embed="rId2"/>
          <a:stretch/>
        </p:blipFill>
        <p:spPr>
          <a:xfrm>
            <a:off x="1819440" y="725040"/>
            <a:ext cx="8420760" cy="5491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914040" y="91080"/>
            <a:ext cx="10360800" cy="1065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2400" b="1" strike="noStrike" spc="-1">
                <a:solidFill>
                  <a:srgbClr val="007A94"/>
                </a:solidFill>
                <a:latin typeface="Arial"/>
                <a:ea typeface="ＭＳ Ｐゴシック"/>
              </a:rPr>
              <a:t>More CO</a:t>
            </a:r>
            <a:r>
              <a:rPr lang="de-DE" sz="2400" b="1" strike="noStrike" spc="-1" baseline="-25000">
                <a:solidFill>
                  <a:srgbClr val="007A94"/>
                </a:solidFill>
                <a:latin typeface="Arial"/>
                <a:ea typeface="ＭＳ Ｐゴシック"/>
              </a:rPr>
              <a:t>2</a:t>
            </a:r>
            <a:r>
              <a:rPr lang="de-DE" sz="2400" b="1" strike="noStrike" spc="-1">
                <a:solidFill>
                  <a:srgbClr val="007A94"/>
                </a:solidFill>
                <a:latin typeface="Arial"/>
                <a:ea typeface="ＭＳ Ｐゴシック"/>
              </a:rPr>
              <a:t>-Reduction is technical feasible and has economical advantage for the Society</a:t>
            </a:r>
            <a:endParaRPr lang="de-DE" sz="2400" b="0" strike="noStrike" spc="-1">
              <a:latin typeface="Arial"/>
            </a:endParaRPr>
          </a:p>
        </p:txBody>
      </p:sp>
      <p:sp>
        <p:nvSpPr>
          <p:cNvPr id="572" name="CustomShape 2"/>
          <p:cNvSpPr/>
          <p:nvPr/>
        </p:nvSpPr>
        <p:spPr>
          <a:xfrm>
            <a:off x="5360040" y="6413760"/>
            <a:ext cx="6524280" cy="21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r>
              <a:rPr lang="de-DE" sz="800" b="0" i="1" strike="noStrike" spc="-1">
                <a:solidFill>
                  <a:srgbClr val="7F7F7F"/>
                </a:solidFill>
                <a:latin typeface="Arial"/>
                <a:ea typeface="ＭＳ Ｐゴシック"/>
              </a:rPr>
              <a:t>Quelle:</a:t>
            </a:r>
            <a:r>
              <a:rPr lang="de-DE" sz="800" b="0" strike="noStrike" spc="-1">
                <a:solidFill>
                  <a:srgbClr val="7F7F7F"/>
                </a:solidFill>
                <a:latin typeface="Arial"/>
                <a:ea typeface="ＭＳ Ｐゴシック"/>
              </a:rPr>
              <a:t> </a:t>
            </a:r>
            <a:r>
              <a:rPr lang="de-DE" sz="800" b="0" u="sng" strike="noStrike" spc="-1">
                <a:solidFill>
                  <a:srgbClr val="0000FF"/>
                </a:solidFill>
                <a:uFillTx/>
                <a:latin typeface="Arial"/>
                <a:ea typeface="ＭＳ Ｐゴシック"/>
                <a:hlinkClick r:id="rId2"/>
              </a:rPr>
              <a:t>https://www.theicct.org/blog/staff/no-regrets-eu-co2-std-2025-2030-20180404</a:t>
            </a:r>
            <a:r>
              <a:rPr lang="de-DE" sz="800" b="0" strike="noStrike" spc="-1">
                <a:solidFill>
                  <a:srgbClr val="7F7F7F"/>
                </a:solidFill>
                <a:latin typeface="Arial"/>
                <a:ea typeface="ＭＳ Ｐゴシック"/>
              </a:rPr>
              <a:t> </a:t>
            </a:r>
            <a:endParaRPr lang="de-DE" sz="800" b="0" strike="noStrike" spc="-1">
              <a:latin typeface="Arial"/>
            </a:endParaRPr>
          </a:p>
        </p:txBody>
      </p:sp>
      <p:pic>
        <p:nvPicPr>
          <p:cNvPr id="573" name="Picture 1"/>
          <p:cNvPicPr/>
          <p:nvPr/>
        </p:nvPicPr>
        <p:blipFill>
          <a:blip r:embed="rId3"/>
          <a:stretch/>
        </p:blipFill>
        <p:spPr>
          <a:xfrm>
            <a:off x="1564920" y="1626480"/>
            <a:ext cx="9113040" cy="3599640"/>
          </a:xfrm>
          <a:prstGeom prst="rect">
            <a:avLst/>
          </a:prstGeom>
          <a:ln>
            <a:noFill/>
          </a:ln>
        </p:spPr>
      </p:pic>
      <p:sp>
        <p:nvSpPr>
          <p:cNvPr id="574" name="CustomShape 3"/>
          <p:cNvSpPr/>
          <p:nvPr/>
        </p:nvSpPr>
        <p:spPr>
          <a:xfrm>
            <a:off x="9345960" y="6248520"/>
            <a:ext cx="2538720" cy="379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D7979D5F-65BA-4565-A7E3-64E6C79CE9EB}" type="slidenum">
              <a:rPr lang="de-DE" sz="900" b="0" strike="noStrike" spc="-1">
                <a:solidFill>
                  <a:srgbClr val="808080"/>
                </a:solidFill>
                <a:latin typeface="Arial"/>
                <a:ea typeface="Arial"/>
              </a:rPr>
              <a:t>19</a:t>
            </a:fld>
            <a:endParaRPr lang="de-DE" sz="900" b="0" strike="noStrike" spc="-1">
              <a:latin typeface="Arial"/>
            </a:endParaRPr>
          </a:p>
        </p:txBody>
      </p:sp>
      <p:sp>
        <p:nvSpPr>
          <p:cNvPr id="575" name="CustomShape 4"/>
          <p:cNvSpPr/>
          <p:nvPr/>
        </p:nvSpPr>
        <p:spPr>
          <a:xfrm>
            <a:off x="1427040" y="1257480"/>
            <a:ext cx="3202200" cy="363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de-DE" sz="1800" b="1" strike="noStrike" spc="-1">
                <a:solidFill>
                  <a:srgbClr val="000000"/>
                </a:solidFill>
                <a:latin typeface="Arial"/>
                <a:ea typeface="ＭＳ Ｐゴシック"/>
              </a:rPr>
              <a:t>Dataof the EU-Commission:</a:t>
            </a:r>
            <a:endParaRPr lang="de-DE" sz="1800" b="0" strike="noStrike" spc="-1">
              <a:latin typeface="Arial"/>
            </a:endParaRPr>
          </a:p>
        </p:txBody>
      </p:sp>
      <p:sp>
        <p:nvSpPr>
          <p:cNvPr id="576" name="CustomShape 5"/>
          <p:cNvSpPr/>
          <p:nvPr/>
        </p:nvSpPr>
        <p:spPr>
          <a:xfrm>
            <a:off x="1670400" y="5869440"/>
            <a:ext cx="6945840" cy="4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800" b="0" i="1" strike="noStrike" spc="-1" baseline="30000">
                <a:solidFill>
                  <a:srgbClr val="7F7F7F"/>
                </a:solidFill>
                <a:latin typeface="Arial"/>
                <a:ea typeface="ＭＳ Ｐゴシック"/>
              </a:rPr>
              <a:t>1</a:t>
            </a:r>
            <a:r>
              <a:rPr lang="de-DE" sz="800" b="0" i="1" strike="noStrike" spc="-1">
                <a:solidFill>
                  <a:srgbClr val="7F7F7F"/>
                </a:solidFill>
                <a:latin typeface="Arial"/>
                <a:ea typeface="ＭＳ Ｐゴシック"/>
              </a:rPr>
              <a:t>Data taken from European Commission (EC) impact assessment</a:t>
            </a:r>
            <a:endParaRPr lang="de-DE" sz="800" b="0" strike="noStrike" spc="-1">
              <a:latin typeface="Arial"/>
            </a:endParaRPr>
          </a:p>
          <a:p>
            <a:pPr>
              <a:lnSpc>
                <a:spcPct val="100000"/>
              </a:lnSpc>
            </a:pPr>
            <a:r>
              <a:rPr lang="de-DE" sz="800" b="0" i="1" strike="noStrike" spc="-1" baseline="30000">
                <a:solidFill>
                  <a:srgbClr val="7F7F7F"/>
                </a:solidFill>
                <a:latin typeface="Arial"/>
                <a:ea typeface="ＭＳ Ｐゴシック"/>
              </a:rPr>
              <a:t>2</a:t>
            </a:r>
            <a:r>
              <a:rPr lang="de-DE" sz="800" b="0" i="1" strike="noStrike" spc="-1">
                <a:solidFill>
                  <a:srgbClr val="7F7F7F"/>
                </a:solidFill>
                <a:latin typeface="Arial"/>
                <a:ea typeface="ＭＳ Ｐゴシック"/>
              </a:rPr>
              <a:t>Data from EC impact assessment, avoided CO</a:t>
            </a:r>
            <a:r>
              <a:rPr lang="de-DE" sz="800" b="0" i="1" strike="noStrike" spc="-1" baseline="-25000">
                <a:solidFill>
                  <a:srgbClr val="7F7F7F"/>
                </a:solidFill>
                <a:latin typeface="Arial"/>
                <a:ea typeface="ＭＳ Ｐゴシック"/>
              </a:rPr>
              <a:t>2</a:t>
            </a:r>
            <a:r>
              <a:rPr lang="de-DE" sz="800" b="0" i="1" strike="noStrike" spc="-1">
                <a:solidFill>
                  <a:srgbClr val="7F7F7F"/>
                </a:solidFill>
                <a:latin typeface="Arial"/>
                <a:ea typeface="ＭＳ Ｐゴシック"/>
              </a:rPr>
              <a:t> costs included, dashed bars use ICCT technology data</a:t>
            </a:r>
            <a:endParaRPr lang="de-DE" sz="800" b="0" strike="noStrike" spc="-1">
              <a:latin typeface="Arial"/>
            </a:endParaRPr>
          </a:p>
          <a:p>
            <a:pPr>
              <a:lnSpc>
                <a:spcPct val="100000"/>
              </a:lnSpc>
            </a:pPr>
            <a:r>
              <a:rPr lang="de-DE" sz="800" b="0" i="1" strike="noStrike" spc="-1" baseline="30000">
                <a:solidFill>
                  <a:srgbClr val="7F7F7F"/>
                </a:solidFill>
                <a:latin typeface="Arial"/>
                <a:ea typeface="ＭＳ Ｐゴシック"/>
              </a:rPr>
              <a:t>3</a:t>
            </a:r>
            <a:r>
              <a:rPr lang="de-DE" sz="800" b="0" i="1" strike="noStrike" spc="-1">
                <a:solidFill>
                  <a:srgbClr val="7F7F7F"/>
                </a:solidFill>
                <a:latin typeface="Arial"/>
                <a:ea typeface="ＭＳ Ｐゴシック"/>
              </a:rPr>
              <a:t>Data from EC impact assessment, assuming battery cells manufactured in the EU</a:t>
            </a:r>
            <a:endParaRPr lang="de-DE" sz="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6351" y="115503"/>
            <a:ext cx="12218351" cy="6612732"/>
          </a:xfrm>
          <a:prstGeom prst="rect">
            <a:avLst/>
          </a:prstGeom>
        </p:spPr>
      </p:pic>
    </p:spTree>
    <p:extLst>
      <p:ext uri="{BB962C8B-B14F-4D97-AF65-F5344CB8AC3E}">
        <p14:creationId xmlns:p14="http://schemas.microsoft.com/office/powerpoint/2010/main" val="267116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CustomShape 1"/>
          <p:cNvSpPr/>
          <p:nvPr/>
        </p:nvSpPr>
        <p:spPr>
          <a:xfrm>
            <a:off x="914040" y="360"/>
            <a:ext cx="10360800" cy="1065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2400" b="1" strike="noStrike" spc="-1">
                <a:solidFill>
                  <a:srgbClr val="007A94"/>
                </a:solidFill>
                <a:latin typeface="Arial"/>
                <a:ea typeface="ＭＳ Ｐゴシック"/>
              </a:rPr>
              <a:t>A higher CO</a:t>
            </a:r>
            <a:r>
              <a:rPr lang="de-DE" sz="2400" b="1" strike="noStrike" spc="-1" baseline="-25000">
                <a:solidFill>
                  <a:srgbClr val="007A94"/>
                </a:solidFill>
                <a:latin typeface="Arial"/>
                <a:ea typeface="ＭＳ Ｐゴシック"/>
              </a:rPr>
              <a:t>2</a:t>
            </a:r>
            <a:r>
              <a:rPr lang="de-DE" sz="2400" b="1" strike="noStrike" spc="-1">
                <a:solidFill>
                  <a:srgbClr val="007A94"/>
                </a:solidFill>
                <a:latin typeface="Arial"/>
                <a:ea typeface="ＭＳ Ｐゴシック"/>
              </a:rPr>
              <a:t>- Reduction has an Advantage for the User of new and used Vehicles</a:t>
            </a:r>
            <a:endParaRPr lang="de-DE" sz="2400" b="0" strike="noStrike" spc="-1">
              <a:latin typeface="Arial"/>
            </a:endParaRPr>
          </a:p>
        </p:txBody>
      </p:sp>
      <p:pic>
        <p:nvPicPr>
          <p:cNvPr id="578" name="Picture 2"/>
          <p:cNvPicPr/>
          <p:nvPr/>
        </p:nvPicPr>
        <p:blipFill>
          <a:blip r:embed="rId2"/>
          <a:stretch/>
        </p:blipFill>
        <p:spPr>
          <a:xfrm>
            <a:off x="1632960" y="1582920"/>
            <a:ext cx="8921160" cy="3598200"/>
          </a:xfrm>
          <a:prstGeom prst="rect">
            <a:avLst/>
          </a:prstGeom>
          <a:ln>
            <a:noFill/>
          </a:ln>
        </p:spPr>
      </p:pic>
      <p:sp>
        <p:nvSpPr>
          <p:cNvPr id="579" name="CustomShape 2"/>
          <p:cNvSpPr/>
          <p:nvPr/>
        </p:nvSpPr>
        <p:spPr>
          <a:xfrm>
            <a:off x="9345960" y="6248520"/>
            <a:ext cx="2538720" cy="379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54DE90C-2388-4814-ACFA-0BCDB9F0CAA5}" type="slidenum">
              <a:rPr lang="de-DE" sz="900" b="0" strike="noStrike" spc="-1">
                <a:solidFill>
                  <a:srgbClr val="808080"/>
                </a:solidFill>
                <a:latin typeface="Arial"/>
                <a:ea typeface="Arial"/>
              </a:rPr>
              <a:t>20</a:t>
            </a:fld>
            <a:endParaRPr lang="de-DE" sz="900" b="0" strike="noStrike" spc="-1">
              <a:latin typeface="Arial"/>
            </a:endParaRPr>
          </a:p>
        </p:txBody>
      </p:sp>
      <p:sp>
        <p:nvSpPr>
          <p:cNvPr id="580" name="CustomShape 3"/>
          <p:cNvSpPr/>
          <p:nvPr/>
        </p:nvSpPr>
        <p:spPr>
          <a:xfrm>
            <a:off x="5360040" y="6414120"/>
            <a:ext cx="6524280" cy="21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r>
              <a:rPr lang="de-DE" sz="800" b="0" i="1" strike="noStrike" spc="-1">
                <a:solidFill>
                  <a:srgbClr val="7F7F7F"/>
                </a:solidFill>
                <a:latin typeface="Arial"/>
                <a:ea typeface="ＭＳ Ｐゴシック"/>
              </a:rPr>
              <a:t>Quelle:</a:t>
            </a:r>
            <a:r>
              <a:rPr lang="de-DE" sz="800" b="0" strike="noStrike" spc="-1">
                <a:solidFill>
                  <a:srgbClr val="7F7F7F"/>
                </a:solidFill>
                <a:latin typeface="Arial"/>
                <a:ea typeface="ＭＳ Ｐゴシック"/>
              </a:rPr>
              <a:t> </a:t>
            </a:r>
            <a:r>
              <a:rPr lang="de-DE" sz="800" b="0" u="sng" strike="noStrike" spc="-1">
                <a:solidFill>
                  <a:srgbClr val="0000FF"/>
                </a:solidFill>
                <a:uFillTx/>
                <a:latin typeface="Arial"/>
                <a:ea typeface="ＭＳ Ｐゴシック"/>
                <a:hlinkClick r:id="rId3"/>
              </a:rPr>
              <a:t>https://www.theicct.org/blog/staff/no-regrets-eu-co2-std-2025-2030-20180404</a:t>
            </a:r>
            <a:r>
              <a:rPr lang="de-DE" sz="800" b="0" strike="noStrike" spc="-1">
                <a:solidFill>
                  <a:srgbClr val="7F7F7F"/>
                </a:solidFill>
                <a:latin typeface="Arial"/>
                <a:ea typeface="ＭＳ Ｐゴシック"/>
              </a:rPr>
              <a:t> </a:t>
            </a:r>
            <a:endParaRPr lang="de-DE" sz="800" b="0" strike="noStrike" spc="-1">
              <a:latin typeface="Arial"/>
            </a:endParaRPr>
          </a:p>
        </p:txBody>
      </p:sp>
      <p:sp>
        <p:nvSpPr>
          <p:cNvPr id="581" name="CustomShape 4"/>
          <p:cNvSpPr/>
          <p:nvPr/>
        </p:nvSpPr>
        <p:spPr>
          <a:xfrm>
            <a:off x="1739160" y="1257480"/>
            <a:ext cx="2576880" cy="363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de-DE" sz="1800" b="1" strike="noStrike" spc="-1">
                <a:solidFill>
                  <a:srgbClr val="000000"/>
                </a:solidFill>
                <a:latin typeface="Arial"/>
                <a:ea typeface="ＭＳ Ｐゴシック"/>
              </a:rPr>
              <a:t>Data EU-Commission:</a:t>
            </a:r>
            <a:endParaRPr lang="de-DE" sz="1800" b="0" strike="noStrike" spc="-1">
              <a:latin typeface="Arial"/>
            </a:endParaRPr>
          </a:p>
        </p:txBody>
      </p:sp>
      <p:sp>
        <p:nvSpPr>
          <p:cNvPr id="582" name="CustomShape 5"/>
          <p:cNvSpPr/>
          <p:nvPr/>
        </p:nvSpPr>
        <p:spPr>
          <a:xfrm>
            <a:off x="1670400" y="5869440"/>
            <a:ext cx="6945840" cy="4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800" b="0" i="1" strike="noStrike" spc="-1" baseline="30000">
                <a:solidFill>
                  <a:srgbClr val="7F7F7F"/>
                </a:solidFill>
                <a:latin typeface="Arial"/>
                <a:ea typeface="ＭＳ Ｐゴシック"/>
              </a:rPr>
              <a:t>1</a:t>
            </a:r>
            <a:r>
              <a:rPr lang="de-DE" sz="800" b="0" i="1" strike="noStrike" spc="-1">
                <a:solidFill>
                  <a:srgbClr val="7F7F7F"/>
                </a:solidFill>
                <a:latin typeface="Arial"/>
                <a:ea typeface="ＭＳ Ｐゴシック"/>
              </a:rPr>
              <a:t>Data taken from European Commission (EC) impact assessment</a:t>
            </a:r>
            <a:endParaRPr lang="de-DE" sz="800" b="0" strike="noStrike" spc="-1">
              <a:latin typeface="Arial"/>
            </a:endParaRPr>
          </a:p>
          <a:p>
            <a:pPr>
              <a:lnSpc>
                <a:spcPct val="100000"/>
              </a:lnSpc>
            </a:pPr>
            <a:r>
              <a:rPr lang="de-DE" sz="800" b="0" i="1" strike="noStrike" spc="-1" baseline="30000">
                <a:solidFill>
                  <a:srgbClr val="7F7F7F"/>
                </a:solidFill>
                <a:latin typeface="Arial"/>
                <a:ea typeface="ＭＳ Ｐゴシック"/>
              </a:rPr>
              <a:t>2</a:t>
            </a:r>
            <a:r>
              <a:rPr lang="de-DE" sz="800" b="0" i="1" strike="noStrike" spc="-1">
                <a:solidFill>
                  <a:srgbClr val="7F7F7F"/>
                </a:solidFill>
                <a:latin typeface="Arial"/>
                <a:ea typeface="ＭＳ Ｐゴシック"/>
              </a:rPr>
              <a:t>Data from EC impact assessment, avoided CO</a:t>
            </a:r>
            <a:r>
              <a:rPr lang="de-DE" sz="800" b="0" i="1" strike="noStrike" spc="-1" baseline="-25000">
                <a:solidFill>
                  <a:srgbClr val="7F7F7F"/>
                </a:solidFill>
                <a:latin typeface="Arial"/>
                <a:ea typeface="ＭＳ Ｐゴシック"/>
              </a:rPr>
              <a:t>2</a:t>
            </a:r>
            <a:r>
              <a:rPr lang="de-DE" sz="800" b="0" i="1" strike="noStrike" spc="-1">
                <a:solidFill>
                  <a:srgbClr val="7F7F7F"/>
                </a:solidFill>
                <a:latin typeface="Arial"/>
                <a:ea typeface="ＭＳ Ｐゴシック"/>
              </a:rPr>
              <a:t> costs included, dashed bars use ICCT technology data</a:t>
            </a:r>
            <a:endParaRPr lang="de-DE" sz="800" b="0" strike="noStrike" spc="-1">
              <a:latin typeface="Arial"/>
            </a:endParaRPr>
          </a:p>
          <a:p>
            <a:pPr>
              <a:lnSpc>
                <a:spcPct val="100000"/>
              </a:lnSpc>
            </a:pPr>
            <a:r>
              <a:rPr lang="de-DE" sz="800" b="0" i="1" strike="noStrike" spc="-1" baseline="30000">
                <a:solidFill>
                  <a:srgbClr val="7F7F7F"/>
                </a:solidFill>
                <a:latin typeface="Arial"/>
                <a:ea typeface="ＭＳ Ｐゴシック"/>
              </a:rPr>
              <a:t>3</a:t>
            </a:r>
            <a:r>
              <a:rPr lang="de-DE" sz="800" b="0" i="1" strike="noStrike" spc="-1">
                <a:solidFill>
                  <a:srgbClr val="7F7F7F"/>
                </a:solidFill>
                <a:latin typeface="Arial"/>
                <a:ea typeface="ＭＳ Ｐゴシック"/>
              </a:rPr>
              <a:t>Data from EC impact assessment, assuming battery cells manufactured in the EU</a:t>
            </a:r>
            <a:endParaRPr lang="de-DE" sz="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CustomShape 1"/>
          <p:cNvSpPr/>
          <p:nvPr/>
        </p:nvSpPr>
        <p:spPr>
          <a:xfrm>
            <a:off x="914040" y="360"/>
            <a:ext cx="10360800" cy="1065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de-DE" sz="2400" b="1" strike="noStrike" spc="-1">
                <a:solidFill>
                  <a:srgbClr val="007A94"/>
                </a:solidFill>
                <a:latin typeface="Arial"/>
                <a:ea typeface="ＭＳ Ｐゴシック"/>
              </a:rPr>
              <a:t>Innovative Technologies lead less Oil- Imports and more Investments / Jobs in Europa</a:t>
            </a:r>
            <a:endParaRPr lang="de-DE" sz="2400" b="0" strike="noStrike" spc="-1">
              <a:latin typeface="Arial"/>
            </a:endParaRPr>
          </a:p>
        </p:txBody>
      </p:sp>
      <p:pic>
        <p:nvPicPr>
          <p:cNvPr id="584" name="Picture 1"/>
          <p:cNvPicPr/>
          <p:nvPr/>
        </p:nvPicPr>
        <p:blipFill>
          <a:blip r:embed="rId2"/>
          <a:stretch/>
        </p:blipFill>
        <p:spPr>
          <a:xfrm>
            <a:off x="1553400" y="1628640"/>
            <a:ext cx="9113040" cy="3599640"/>
          </a:xfrm>
          <a:prstGeom prst="rect">
            <a:avLst/>
          </a:prstGeom>
          <a:ln>
            <a:noFill/>
          </a:ln>
        </p:spPr>
      </p:pic>
      <p:sp>
        <p:nvSpPr>
          <p:cNvPr id="585" name="CustomShape 2"/>
          <p:cNvSpPr/>
          <p:nvPr/>
        </p:nvSpPr>
        <p:spPr>
          <a:xfrm>
            <a:off x="5360040" y="6414120"/>
            <a:ext cx="6524280" cy="21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r>
              <a:rPr lang="de-DE" sz="800" b="0" i="1" strike="noStrike" spc="-1">
                <a:solidFill>
                  <a:srgbClr val="7F7F7F"/>
                </a:solidFill>
                <a:latin typeface="Arial"/>
                <a:ea typeface="ＭＳ Ｐゴシック"/>
              </a:rPr>
              <a:t>Quelle:</a:t>
            </a:r>
            <a:r>
              <a:rPr lang="de-DE" sz="800" b="0" strike="noStrike" spc="-1">
                <a:solidFill>
                  <a:srgbClr val="7F7F7F"/>
                </a:solidFill>
                <a:latin typeface="Arial"/>
                <a:ea typeface="ＭＳ Ｐゴシック"/>
              </a:rPr>
              <a:t> </a:t>
            </a:r>
            <a:r>
              <a:rPr lang="de-DE" sz="800" b="0" u="sng" strike="noStrike" spc="-1">
                <a:solidFill>
                  <a:srgbClr val="0000FF"/>
                </a:solidFill>
                <a:uFillTx/>
                <a:latin typeface="Arial"/>
                <a:ea typeface="ＭＳ Ｐゴシック"/>
                <a:hlinkClick r:id="rId3"/>
              </a:rPr>
              <a:t>https://www.theicct.org/blog/staff/no-regrets-eu-co2-std-2025-2030-20180404</a:t>
            </a:r>
            <a:r>
              <a:rPr lang="de-DE" sz="800" b="0" strike="noStrike" spc="-1">
                <a:solidFill>
                  <a:srgbClr val="7F7F7F"/>
                </a:solidFill>
                <a:latin typeface="Arial"/>
                <a:ea typeface="ＭＳ Ｐゴシック"/>
              </a:rPr>
              <a:t> </a:t>
            </a:r>
            <a:endParaRPr lang="de-DE" sz="800" b="0" strike="noStrike" spc="-1">
              <a:latin typeface="Arial"/>
            </a:endParaRPr>
          </a:p>
        </p:txBody>
      </p:sp>
      <p:sp>
        <p:nvSpPr>
          <p:cNvPr id="586" name="CustomShape 3"/>
          <p:cNvSpPr/>
          <p:nvPr/>
        </p:nvSpPr>
        <p:spPr>
          <a:xfrm>
            <a:off x="9345960" y="6248520"/>
            <a:ext cx="2538720" cy="379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937CF53-94BD-4E0B-A0A4-FF93F71DAFDC}" type="slidenum">
              <a:rPr lang="de-DE" sz="900" b="0" strike="noStrike" spc="-1">
                <a:solidFill>
                  <a:srgbClr val="808080"/>
                </a:solidFill>
                <a:latin typeface="Arial"/>
                <a:ea typeface="Arial"/>
              </a:rPr>
              <a:t>21</a:t>
            </a:fld>
            <a:endParaRPr lang="de-DE" sz="900" b="0" strike="noStrike" spc="-1">
              <a:latin typeface="Arial"/>
            </a:endParaRPr>
          </a:p>
        </p:txBody>
      </p:sp>
      <p:sp>
        <p:nvSpPr>
          <p:cNvPr id="587" name="CustomShape 4"/>
          <p:cNvSpPr/>
          <p:nvPr/>
        </p:nvSpPr>
        <p:spPr>
          <a:xfrm>
            <a:off x="1530000" y="1257480"/>
            <a:ext cx="2995920" cy="363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de-DE" sz="1800" b="1" strike="noStrike" spc="-1">
                <a:solidFill>
                  <a:srgbClr val="000000"/>
                </a:solidFill>
                <a:latin typeface="Arial"/>
                <a:ea typeface="ＭＳ Ｐゴシック"/>
              </a:rPr>
              <a:t>Data der EU-Kommission:</a:t>
            </a:r>
            <a:endParaRPr lang="de-DE" sz="1800" b="0" strike="noStrike" spc="-1">
              <a:latin typeface="Arial"/>
            </a:endParaRPr>
          </a:p>
        </p:txBody>
      </p:sp>
      <p:sp>
        <p:nvSpPr>
          <p:cNvPr id="588" name="CustomShape 5"/>
          <p:cNvSpPr/>
          <p:nvPr/>
        </p:nvSpPr>
        <p:spPr>
          <a:xfrm>
            <a:off x="1670400" y="5869440"/>
            <a:ext cx="6945840" cy="4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800" b="0" i="1" strike="noStrike" spc="-1" baseline="30000">
                <a:solidFill>
                  <a:srgbClr val="7F7F7F"/>
                </a:solidFill>
                <a:latin typeface="Arial"/>
                <a:ea typeface="ＭＳ Ｐゴシック"/>
              </a:rPr>
              <a:t>1</a:t>
            </a:r>
            <a:r>
              <a:rPr lang="de-DE" sz="800" b="0" i="1" strike="noStrike" spc="-1">
                <a:solidFill>
                  <a:srgbClr val="7F7F7F"/>
                </a:solidFill>
                <a:latin typeface="Arial"/>
                <a:ea typeface="ＭＳ Ｐゴシック"/>
              </a:rPr>
              <a:t>Data taken from European Commission (EC) impact assessment</a:t>
            </a:r>
            <a:endParaRPr lang="de-DE" sz="800" b="0" strike="noStrike" spc="-1">
              <a:latin typeface="Arial"/>
            </a:endParaRPr>
          </a:p>
          <a:p>
            <a:pPr>
              <a:lnSpc>
                <a:spcPct val="100000"/>
              </a:lnSpc>
            </a:pPr>
            <a:r>
              <a:rPr lang="de-DE" sz="800" b="0" i="1" strike="noStrike" spc="-1" baseline="30000">
                <a:solidFill>
                  <a:srgbClr val="7F7F7F"/>
                </a:solidFill>
                <a:latin typeface="Arial"/>
                <a:ea typeface="ＭＳ Ｐゴシック"/>
              </a:rPr>
              <a:t>2</a:t>
            </a:r>
            <a:r>
              <a:rPr lang="de-DE" sz="800" b="0" i="1" strike="noStrike" spc="-1">
                <a:solidFill>
                  <a:srgbClr val="7F7F7F"/>
                </a:solidFill>
                <a:latin typeface="Arial"/>
                <a:ea typeface="ＭＳ Ｐゴシック"/>
              </a:rPr>
              <a:t>Data from EC impact assessment, avoided CO</a:t>
            </a:r>
            <a:r>
              <a:rPr lang="de-DE" sz="800" b="0" i="1" strike="noStrike" spc="-1" baseline="-25000">
                <a:solidFill>
                  <a:srgbClr val="7F7F7F"/>
                </a:solidFill>
                <a:latin typeface="Arial"/>
                <a:ea typeface="ＭＳ Ｐゴシック"/>
              </a:rPr>
              <a:t>2</a:t>
            </a:r>
            <a:r>
              <a:rPr lang="de-DE" sz="800" b="0" i="1" strike="noStrike" spc="-1">
                <a:solidFill>
                  <a:srgbClr val="7F7F7F"/>
                </a:solidFill>
                <a:latin typeface="Arial"/>
                <a:ea typeface="ＭＳ Ｐゴシック"/>
              </a:rPr>
              <a:t> costs included, dashed bars use ICCT technology data</a:t>
            </a:r>
            <a:endParaRPr lang="de-DE" sz="800" b="0" strike="noStrike" spc="-1">
              <a:latin typeface="Arial"/>
            </a:endParaRPr>
          </a:p>
          <a:p>
            <a:pPr>
              <a:lnSpc>
                <a:spcPct val="100000"/>
              </a:lnSpc>
            </a:pPr>
            <a:r>
              <a:rPr lang="de-DE" sz="800" b="0" i="1" strike="noStrike" spc="-1" baseline="30000">
                <a:solidFill>
                  <a:srgbClr val="7F7F7F"/>
                </a:solidFill>
                <a:latin typeface="Arial"/>
                <a:ea typeface="ＭＳ Ｐゴシック"/>
              </a:rPr>
              <a:t>3</a:t>
            </a:r>
            <a:r>
              <a:rPr lang="de-DE" sz="800" b="0" i="1" strike="noStrike" spc="-1">
                <a:solidFill>
                  <a:srgbClr val="7F7F7F"/>
                </a:solidFill>
                <a:latin typeface="Arial"/>
                <a:ea typeface="ＭＳ Ｐゴシック"/>
              </a:rPr>
              <a:t>Data from EC impact assessment, assuming battery cells manufactured in the EU</a:t>
            </a:r>
            <a:endParaRPr lang="de-DE" sz="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CustomShape 1"/>
          <p:cNvSpPr/>
          <p:nvPr/>
        </p:nvSpPr>
        <p:spPr>
          <a:xfrm>
            <a:off x="0" y="248760"/>
            <a:ext cx="12190680" cy="59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de-DE" sz="4000" b="0" strike="noStrike" spc="-1">
                <a:solidFill>
                  <a:srgbClr val="000000"/>
                </a:solidFill>
                <a:latin typeface="Arial"/>
                <a:ea typeface="DejaVu Sans"/>
              </a:rPr>
              <a:t>Bosch Boss blames Auto Industry</a:t>
            </a:r>
            <a:endParaRPr lang="de-DE" sz="4000" b="0" strike="noStrike" spc="-1">
              <a:latin typeface="Arial"/>
            </a:endParaRPr>
          </a:p>
        </p:txBody>
      </p:sp>
      <p:sp>
        <p:nvSpPr>
          <p:cNvPr id="590" name="CustomShape 2"/>
          <p:cNvSpPr/>
          <p:nvPr/>
        </p:nvSpPr>
        <p:spPr>
          <a:xfrm>
            <a:off x="110160" y="875880"/>
            <a:ext cx="11611440" cy="285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2400" b="0" strike="noStrike" spc="-1">
                <a:solidFill>
                  <a:srgbClr val="000000"/>
                </a:solidFill>
                <a:latin typeface="Arial"/>
                <a:ea typeface="DejaVu Sans"/>
              </a:rPr>
              <a:t>The boss of the automotive supplier Bosch demands from the German car manufacturers more use for the climate protection. </a:t>
            </a:r>
            <a:endParaRPr lang="de-DE" sz="2400" b="0" strike="noStrike" spc="-1">
              <a:latin typeface="Arial"/>
            </a:endParaRPr>
          </a:p>
          <a:p>
            <a:pPr>
              <a:lnSpc>
                <a:spcPct val="100000"/>
              </a:lnSpc>
            </a:pPr>
            <a:r>
              <a:rPr lang="de-DE" sz="2400" b="0" strike="noStrike" spc="-1">
                <a:solidFill>
                  <a:srgbClr val="000000"/>
                </a:solidFill>
                <a:latin typeface="Arial"/>
                <a:ea typeface="DejaVu Sans"/>
              </a:rPr>
              <a:t>Bosch boss Volkmar Denner has called for a greater commitment of the automotive industry to the environment. "The automotive industry can do more for climate protection than it has to," wrote Denner in a guest contribution for the "Handelsblatt".</a:t>
            </a:r>
            <a:endParaRPr lang="de-DE" sz="2400" b="0" strike="noStrike" spc="-1">
              <a:latin typeface="Arial"/>
            </a:endParaRPr>
          </a:p>
          <a:p>
            <a:pPr>
              <a:lnSpc>
                <a:spcPct val="100000"/>
              </a:lnSpc>
            </a:pPr>
            <a:r>
              <a:rPr lang="de-DE" sz="2400" b="0" strike="noStrike" spc="-1">
                <a:solidFill>
                  <a:srgbClr val="000000"/>
                </a:solidFill>
                <a:latin typeface="Arial"/>
                <a:ea typeface="DejaVu Sans"/>
              </a:rPr>
              <a:t>The Bosch boss also criticized the federal government for its exit from the 2020 climate targets: "This strange serenity in the face of a global threat seems almost incomprehensible."</a:t>
            </a:r>
            <a:endParaRPr lang="de-DE" sz="2400" b="0" strike="noStrike" spc="-1">
              <a:latin typeface="Arial"/>
            </a:endParaRPr>
          </a:p>
        </p:txBody>
      </p:sp>
      <p:pic>
        <p:nvPicPr>
          <p:cNvPr id="591" name="Grafik 590"/>
          <p:cNvPicPr/>
          <p:nvPr/>
        </p:nvPicPr>
        <p:blipFill>
          <a:blip r:embed="rId2"/>
          <a:stretch/>
        </p:blipFill>
        <p:spPr>
          <a:xfrm>
            <a:off x="331560" y="4084200"/>
            <a:ext cx="6173640" cy="2219400"/>
          </a:xfrm>
          <a:prstGeom prst="rect">
            <a:avLst/>
          </a:prstGeom>
          <a:ln>
            <a:noFill/>
          </a:ln>
        </p:spPr>
      </p:pic>
      <p:sp>
        <p:nvSpPr>
          <p:cNvPr id="592" name="CustomShape 3"/>
          <p:cNvSpPr/>
          <p:nvPr/>
        </p:nvSpPr>
        <p:spPr>
          <a:xfrm>
            <a:off x="57960" y="6387480"/>
            <a:ext cx="12132360" cy="54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1800" b="0" strike="noStrike" spc="-1">
                <a:solidFill>
                  <a:srgbClr val="000000"/>
                </a:solidFill>
                <a:latin typeface="Arial"/>
                <a:ea typeface="DejaVu Sans"/>
              </a:rPr>
              <a:t>http://www.manager-magazin.de/unternehmen/autoindustrie/bosch-fordert-mehr-klimaschutz-von-vw-und-co-a-1232647.html</a:t>
            </a:r>
            <a:endParaRPr lang="de-DE"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 name="Grafik 7"/>
          <p:cNvPicPr/>
          <p:nvPr/>
        </p:nvPicPr>
        <p:blipFill>
          <a:blip r:embed="rId2"/>
          <a:stretch/>
        </p:blipFill>
        <p:spPr>
          <a:xfrm>
            <a:off x="1258920" y="864000"/>
            <a:ext cx="9929520" cy="5901840"/>
          </a:xfrm>
          <a:prstGeom prst="rect">
            <a:avLst/>
          </a:prstGeom>
          <a:ln>
            <a:noFill/>
          </a:ln>
        </p:spPr>
      </p:pic>
      <p:sp>
        <p:nvSpPr>
          <p:cNvPr id="594" name="CustomShape 1"/>
          <p:cNvSpPr/>
          <p:nvPr/>
        </p:nvSpPr>
        <p:spPr>
          <a:xfrm>
            <a:off x="182880" y="1858680"/>
            <a:ext cx="4753440" cy="490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pPr>
            <a:endParaRPr lang="de-DE" sz="1800" b="0" strike="noStrike" spc="-1">
              <a:latin typeface="Arial"/>
            </a:endParaRPr>
          </a:p>
          <a:p>
            <a:pPr>
              <a:lnSpc>
                <a:spcPct val="90000"/>
              </a:lnSpc>
              <a:spcBef>
                <a:spcPts val="1001"/>
              </a:spcBef>
            </a:pPr>
            <a:endParaRPr lang="de-DE" sz="1800" b="0" strike="noStrike" spc="-1">
              <a:latin typeface="Arial"/>
            </a:endParaRPr>
          </a:p>
        </p:txBody>
      </p:sp>
      <p:sp>
        <p:nvSpPr>
          <p:cNvPr id="595" name="CustomShape 2"/>
          <p:cNvSpPr/>
          <p:nvPr/>
        </p:nvSpPr>
        <p:spPr>
          <a:xfrm>
            <a:off x="0" y="0"/>
            <a:ext cx="12191040" cy="127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de-DE" sz="2800" b="1" strike="noStrike" spc="-1">
                <a:solidFill>
                  <a:srgbClr val="000000"/>
                </a:solidFill>
                <a:latin typeface="Calibri"/>
                <a:ea typeface="DejaVu Sans"/>
              </a:rPr>
              <a:t> Consumer can‘t trust Consumption data anymore</a:t>
            </a:r>
            <a:endParaRPr lang="de-DE"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609755" y="436113"/>
            <a:ext cx="10970865" cy="81881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de-DE" sz="5321" spc="-1">
                <a:latin typeface="Arial"/>
              </a:rPr>
              <a:t>CO</a:t>
            </a:r>
            <a:r>
              <a:rPr lang="de-DE" sz="5321" spc="-1" baseline="-101000">
                <a:latin typeface="Arial"/>
              </a:rPr>
              <a:t>2</a:t>
            </a:r>
            <a:r>
              <a:rPr lang="de-DE" sz="5321" spc="-1">
                <a:latin typeface="Arial"/>
              </a:rPr>
              <a:t> </a:t>
            </a:r>
            <a:r>
              <a:rPr lang="en-GB" sz="5321" spc="-1">
                <a:latin typeface="Arial"/>
              </a:rPr>
              <a:t>is</a:t>
            </a:r>
            <a:r>
              <a:rPr lang="de-DE" sz="5321" spc="-1">
                <a:latin typeface="Arial"/>
              </a:rPr>
              <a:t> a </a:t>
            </a:r>
            <a:r>
              <a:rPr lang="en-GB" sz="5321" spc="-1">
                <a:latin typeface="Arial"/>
              </a:rPr>
              <a:t>Pollutant</a:t>
            </a:r>
            <a:endParaRPr lang="de-DE" sz="5321" spc="-1">
              <a:latin typeface="Arial"/>
            </a:endParaRPr>
          </a:p>
        </p:txBody>
      </p:sp>
      <p:sp>
        <p:nvSpPr>
          <p:cNvPr id="292" name="CustomShape 2"/>
          <p:cNvSpPr/>
          <p:nvPr/>
        </p:nvSpPr>
        <p:spPr>
          <a:xfrm>
            <a:off x="609755" y="1604399"/>
            <a:ext cx="10970865" cy="397638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522461" indent="-391410">
              <a:spcBef>
                <a:spcPts val="1714"/>
              </a:spcBef>
              <a:buClr>
                <a:srgbClr val="000000"/>
              </a:buClr>
              <a:buSzPct val="45000"/>
              <a:buFont typeface="Wingdings" charset="2"/>
              <a:buChar char=""/>
            </a:pPr>
            <a:r>
              <a:rPr lang="en-US" sz="3870" spc="-1">
                <a:latin typeface="Arial"/>
              </a:rPr>
              <a:t>WASHINGTON (April 2, 2007) – After a four-year court battle, the Supreme Court of the United States ruled today 5-4 that carbon dioxide and other heat-trapping emissions are “air pollutants” under the Clean Air Act, and that the US-  government already has authority to start curbing them. </a:t>
            </a:r>
            <a:endParaRPr lang="de-DE" sz="3870" spc="-1">
              <a:latin typeface="Arial"/>
            </a:endParaRPr>
          </a:p>
          <a:p>
            <a:pPr>
              <a:spcBef>
                <a:spcPts val="1714"/>
              </a:spcBef>
            </a:pPr>
            <a:endParaRPr lang="de-DE" sz="3870" spc="-1">
              <a:latin typeface="Arial"/>
            </a:endParaRPr>
          </a:p>
        </p:txBody>
      </p:sp>
      <p:sp>
        <p:nvSpPr>
          <p:cNvPr id="293" name="CustomShape 3"/>
          <p:cNvSpPr/>
          <p:nvPr/>
        </p:nvSpPr>
        <p:spPr>
          <a:xfrm>
            <a:off x="791311" y="6182486"/>
            <a:ext cx="6261726" cy="779964"/>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de-DE" sz="2177" spc="-1">
                <a:latin typeface="Arial"/>
              </a:rPr>
              <a:t>Source: https://www.nrdc.org/media/2007/070402</a:t>
            </a:r>
          </a:p>
        </p:txBody>
      </p:sp>
    </p:spTree>
    <p:extLst>
      <p:ext uri="{BB962C8B-B14F-4D97-AF65-F5344CB8AC3E}">
        <p14:creationId xmlns:p14="http://schemas.microsoft.com/office/powerpoint/2010/main" val="578993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610626" y="283728"/>
            <a:ext cx="10970865" cy="81881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de-DE" sz="5321" spc="-1" dirty="0" smtClean="0">
                <a:latin typeface="Arial"/>
              </a:rPr>
              <a:t>CO2 </a:t>
            </a:r>
            <a:r>
              <a:rPr lang="de-DE" sz="5321" spc="-1" dirty="0">
                <a:latin typeface="Arial"/>
              </a:rPr>
              <a:t>Emission Limits</a:t>
            </a:r>
          </a:p>
        </p:txBody>
      </p:sp>
      <p:sp>
        <p:nvSpPr>
          <p:cNvPr id="295" name="CustomShape 2"/>
          <p:cNvSpPr/>
          <p:nvPr/>
        </p:nvSpPr>
        <p:spPr>
          <a:xfrm>
            <a:off x="392497" y="1633364"/>
            <a:ext cx="11407122" cy="5224636"/>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2000" lnSpcReduction="10000"/>
          </a:bodyPr>
          <a:lstStyle/>
          <a:p>
            <a:pPr>
              <a:spcBef>
                <a:spcPts val="1714"/>
              </a:spcBef>
            </a:pPr>
            <a:r>
              <a:rPr lang="en-US" sz="3870" spc="-1" dirty="0">
                <a:latin typeface="Arial"/>
              </a:rPr>
              <a:t>The new alarming data on climate change demand that the vehicle </a:t>
            </a:r>
            <a:r>
              <a:rPr lang="en-US" sz="3870" spc="-1" dirty="0" smtClean="0">
                <a:latin typeface="Arial"/>
              </a:rPr>
              <a:t>CO2 </a:t>
            </a:r>
            <a:r>
              <a:rPr lang="en-US" sz="3870" spc="-1" dirty="0">
                <a:latin typeface="Arial"/>
              </a:rPr>
              <a:t>limits be tightened significantly as part of the revision in 2023.</a:t>
            </a:r>
            <a:endParaRPr lang="de-DE" sz="3870" spc="-1" dirty="0">
              <a:latin typeface="Arial"/>
            </a:endParaRPr>
          </a:p>
          <a:p>
            <a:pPr>
              <a:spcBef>
                <a:spcPts val="1714"/>
              </a:spcBef>
            </a:pPr>
            <a:r>
              <a:rPr lang="en-US" sz="3870" spc="-1" dirty="0">
                <a:latin typeface="Arial"/>
              </a:rPr>
              <a:t>The current CO</a:t>
            </a:r>
            <a:r>
              <a:rPr lang="en-US" sz="3870" spc="-1" baseline="-101000" dirty="0">
                <a:latin typeface="Arial"/>
              </a:rPr>
              <a:t>2</a:t>
            </a:r>
            <a:r>
              <a:rPr lang="en-US" sz="3870" spc="-1" dirty="0">
                <a:latin typeface="Arial"/>
              </a:rPr>
              <a:t> limit values for passenger cars do not permit compliance with the objectives of the Paris Agreement.</a:t>
            </a:r>
            <a:endParaRPr lang="de-DE" sz="3870" spc="-1" dirty="0">
              <a:latin typeface="Arial"/>
            </a:endParaRPr>
          </a:p>
          <a:p>
            <a:pPr>
              <a:spcBef>
                <a:spcPts val="1714"/>
              </a:spcBef>
            </a:pPr>
            <a:r>
              <a:rPr lang="en-US" sz="3870" spc="-1" dirty="0">
                <a:latin typeface="Arial"/>
              </a:rPr>
              <a:t>If CO</a:t>
            </a:r>
            <a:r>
              <a:rPr lang="en-US" sz="3870" spc="-1" baseline="-101000" dirty="0">
                <a:latin typeface="Arial"/>
              </a:rPr>
              <a:t>2</a:t>
            </a:r>
            <a:r>
              <a:rPr lang="en-US" sz="3870" spc="-1" dirty="0">
                <a:latin typeface="Arial"/>
              </a:rPr>
              <a:t> is a pollutant, then emissions per vehicle must be limited.</a:t>
            </a:r>
            <a:endParaRPr lang="de-DE" sz="3870" spc="-1" dirty="0">
              <a:latin typeface="Arial"/>
            </a:endParaRPr>
          </a:p>
          <a:p>
            <a:pPr>
              <a:spcBef>
                <a:spcPts val="1714"/>
              </a:spcBef>
            </a:pPr>
            <a:r>
              <a:rPr lang="en-US" sz="3870" spc="-1" dirty="0">
                <a:latin typeface="Arial"/>
              </a:rPr>
              <a:t>Today's limitation of emissions to the mean value of vehicles increases </a:t>
            </a:r>
            <a:r>
              <a:rPr lang="en-US" sz="3870" spc="-1" dirty="0" smtClean="0">
                <a:latin typeface="Arial"/>
              </a:rPr>
              <a:t>CO2 </a:t>
            </a:r>
            <a:r>
              <a:rPr lang="en-US" sz="3870" spc="-1" dirty="0">
                <a:latin typeface="Arial"/>
              </a:rPr>
              <a:t>emissions because high-emitting vehicles drive the mean value strongly upwards.</a:t>
            </a:r>
            <a:endParaRPr lang="de-DE" sz="3870" spc="-1" dirty="0">
              <a:latin typeface="Arial"/>
            </a:endParaRPr>
          </a:p>
          <a:p>
            <a:pPr>
              <a:spcBef>
                <a:spcPts val="1714"/>
              </a:spcBef>
            </a:pPr>
            <a:endParaRPr lang="de-DE" sz="3870" spc="-1" dirty="0">
              <a:latin typeface="Arial"/>
            </a:endParaRPr>
          </a:p>
        </p:txBody>
      </p:sp>
    </p:spTree>
    <p:extLst>
      <p:ext uri="{BB962C8B-B14F-4D97-AF65-F5344CB8AC3E}">
        <p14:creationId xmlns:p14="http://schemas.microsoft.com/office/powerpoint/2010/main" val="4024749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214" y="26706"/>
            <a:ext cx="12190382" cy="163762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5321" spc="-1">
                <a:latin typeface="Arial"/>
              </a:rPr>
              <a:t>Reqirements for the Certification of Passenger Cars</a:t>
            </a:r>
            <a:endParaRPr lang="de-DE" sz="5321" spc="-1">
              <a:latin typeface="Arial"/>
            </a:endParaRPr>
          </a:p>
        </p:txBody>
      </p:sp>
      <p:sp>
        <p:nvSpPr>
          <p:cNvPr id="297" name="CustomShape 2"/>
          <p:cNvSpPr/>
          <p:nvPr/>
        </p:nvSpPr>
        <p:spPr>
          <a:xfrm>
            <a:off x="609755" y="1604399"/>
            <a:ext cx="10970865" cy="397638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8500" lnSpcReduction="20000"/>
          </a:bodyPr>
          <a:lstStyle/>
          <a:p>
            <a:pPr>
              <a:lnSpc>
                <a:spcPct val="100000"/>
              </a:lnSpc>
            </a:pPr>
            <a:endParaRPr lang="de-DE" sz="2177" spc="-1" dirty="0">
              <a:latin typeface="Arial"/>
            </a:endParaRPr>
          </a:p>
          <a:p>
            <a:pPr>
              <a:lnSpc>
                <a:spcPct val="100000"/>
              </a:lnSpc>
            </a:pPr>
            <a:r>
              <a:rPr lang="en-US" sz="3870" spc="-1" dirty="0" smtClean="0">
                <a:latin typeface="Arial"/>
              </a:rPr>
              <a:t>CO2 </a:t>
            </a:r>
            <a:r>
              <a:rPr lang="en-US" sz="3870" spc="-1" dirty="0">
                <a:latin typeface="Arial"/>
              </a:rPr>
              <a:t>is a pollutant and, like other pollutants, must be effectively limited. The mean value of the emissions is mainly determined by highly emitting vehicles. </a:t>
            </a:r>
            <a:endParaRPr lang="de-DE" sz="3870" spc="-1" dirty="0">
              <a:latin typeface="Arial"/>
            </a:endParaRPr>
          </a:p>
          <a:p>
            <a:pPr>
              <a:lnSpc>
                <a:spcPct val="100000"/>
              </a:lnSpc>
            </a:pPr>
            <a:r>
              <a:rPr lang="en-US" sz="3870" spc="-1" dirty="0">
                <a:latin typeface="Arial"/>
              </a:rPr>
              <a:t>As part of the EU </a:t>
            </a:r>
            <a:r>
              <a:rPr lang="en-US" sz="3870" spc="-1" dirty="0" smtClean="0">
                <a:latin typeface="Arial"/>
              </a:rPr>
              <a:t>CO2 review </a:t>
            </a:r>
            <a:r>
              <a:rPr lang="en-US" sz="3870" spc="-1" dirty="0">
                <a:latin typeface="Arial"/>
              </a:rPr>
              <a:t>Process in </a:t>
            </a:r>
            <a:r>
              <a:rPr lang="en-US" sz="3870" spc="-1" dirty="0" smtClean="0">
                <a:latin typeface="Arial"/>
              </a:rPr>
              <a:t>2021:</a:t>
            </a:r>
            <a:endParaRPr lang="de-DE" sz="3870" spc="-1" dirty="0">
              <a:latin typeface="Arial"/>
            </a:endParaRPr>
          </a:p>
          <a:p>
            <a:pPr>
              <a:lnSpc>
                <a:spcPct val="100000"/>
              </a:lnSpc>
            </a:pPr>
            <a:r>
              <a:rPr lang="en-US" sz="3870" spc="-1" dirty="0">
                <a:latin typeface="Arial"/>
              </a:rPr>
              <a:t>No approval of vehicles with more than 120 g/km from 2025 real on the road.</a:t>
            </a:r>
            <a:endParaRPr lang="de-DE" sz="3870" spc="-1" dirty="0">
              <a:latin typeface="Arial"/>
            </a:endParaRPr>
          </a:p>
          <a:p>
            <a:pPr>
              <a:lnSpc>
                <a:spcPct val="100000"/>
              </a:lnSpc>
            </a:pPr>
            <a:r>
              <a:rPr lang="en-US" sz="3870" spc="-1" dirty="0">
                <a:latin typeface="Arial"/>
              </a:rPr>
              <a:t>Plug-ins in vehicles must prove the use of the battery for the recognition of CO</a:t>
            </a:r>
            <a:r>
              <a:rPr lang="en-US" sz="3870" spc="-1" baseline="-101000" dirty="0">
                <a:latin typeface="Arial"/>
              </a:rPr>
              <a:t>2</a:t>
            </a:r>
            <a:r>
              <a:rPr lang="en-US" sz="3870" spc="-1" dirty="0">
                <a:latin typeface="Arial"/>
              </a:rPr>
              <a:t> emissions.</a:t>
            </a:r>
            <a:endParaRPr lang="de-DE" sz="3870" spc="-1" dirty="0">
              <a:latin typeface="Arial"/>
            </a:endParaRPr>
          </a:p>
          <a:p>
            <a:pPr>
              <a:lnSpc>
                <a:spcPct val="100000"/>
              </a:lnSpc>
            </a:pPr>
            <a:r>
              <a:rPr lang="en-US" sz="3870" spc="-1" dirty="0">
                <a:latin typeface="Arial"/>
              </a:rPr>
              <a:t>Introduction of an efficiency standard for e-cars</a:t>
            </a:r>
            <a:endParaRPr lang="de-DE" sz="3870" spc="-1" dirty="0">
              <a:latin typeface="Arial"/>
            </a:endParaRPr>
          </a:p>
          <a:p>
            <a:pPr>
              <a:lnSpc>
                <a:spcPct val="100000"/>
              </a:lnSpc>
            </a:pPr>
            <a:r>
              <a:rPr lang="en-GB" sz="3870" spc="-1" dirty="0">
                <a:latin typeface="Arial"/>
              </a:rPr>
              <a:t>Proposal</a:t>
            </a:r>
            <a:r>
              <a:rPr lang="de-DE" sz="3870" spc="-1" dirty="0">
                <a:latin typeface="Arial"/>
              </a:rPr>
              <a:t>: </a:t>
            </a:r>
            <a:r>
              <a:rPr lang="en-GB" sz="3870" spc="-1" dirty="0">
                <a:latin typeface="Arial"/>
              </a:rPr>
              <a:t>limit</a:t>
            </a:r>
            <a:r>
              <a:rPr lang="de-DE" sz="3870" spc="-1" dirty="0">
                <a:latin typeface="Arial"/>
              </a:rPr>
              <a:t> 18 kW/h per 100 km.</a:t>
            </a:r>
          </a:p>
          <a:p>
            <a:pPr>
              <a:lnSpc>
                <a:spcPct val="100000"/>
              </a:lnSpc>
            </a:pPr>
            <a:endParaRPr lang="de-DE" sz="3870" spc="-1" dirty="0">
              <a:latin typeface="Arial"/>
            </a:endParaRPr>
          </a:p>
          <a:p>
            <a:pPr>
              <a:lnSpc>
                <a:spcPct val="100000"/>
              </a:lnSpc>
            </a:pPr>
            <a:endParaRPr lang="de-DE" sz="3870" spc="-1" dirty="0">
              <a:latin typeface="Arial"/>
            </a:endParaRPr>
          </a:p>
        </p:txBody>
      </p:sp>
    </p:spTree>
    <p:extLst>
      <p:ext uri="{BB962C8B-B14F-4D97-AF65-F5344CB8AC3E}">
        <p14:creationId xmlns:p14="http://schemas.microsoft.com/office/powerpoint/2010/main" val="26349839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609755" y="324218"/>
            <a:ext cx="10970865" cy="818814"/>
          </a:xfrm>
          <a:prstGeom prst="rect">
            <a:avLst/>
          </a:prstGeom>
          <a:noFill/>
          <a:ln>
            <a:noFill/>
          </a:ln>
        </p:spPr>
        <p:txBody>
          <a:bodyPr lIns="0" tIns="0" rIns="0" bIns="0" anchor="ctr">
            <a:spAutoFit/>
          </a:bodyPr>
          <a:lstStyle/>
          <a:p>
            <a:pPr algn="ctr"/>
            <a:r>
              <a:rPr lang="de-DE" sz="5321" spc="-1">
                <a:latin typeface="Arial"/>
              </a:rPr>
              <a:t>Fortschritt durch Technik</a:t>
            </a:r>
          </a:p>
        </p:txBody>
      </p:sp>
      <p:sp>
        <p:nvSpPr>
          <p:cNvPr id="299" name="TextShape 2"/>
          <p:cNvSpPr txBox="1"/>
          <p:nvPr/>
        </p:nvSpPr>
        <p:spPr>
          <a:xfrm>
            <a:off x="341121" y="1219083"/>
            <a:ext cx="11414524" cy="3981225"/>
          </a:xfrm>
          <a:prstGeom prst="rect">
            <a:avLst/>
          </a:prstGeom>
          <a:noFill/>
          <a:ln>
            <a:noFill/>
          </a:ln>
        </p:spPr>
        <p:txBody>
          <a:bodyPr lIns="108847" tIns="54423" rIns="108847" bIns="54423">
            <a:spAutoFit/>
          </a:bodyPr>
          <a:lstStyle/>
          <a:p>
            <a:r>
              <a:rPr lang="en-US" sz="2177" spc="-1">
                <a:latin typeface="Arial"/>
              </a:rPr>
              <a:t>For a long time, the current generation of the Audi A8 was rather neglected. It was overshadowed by the large Q models and constant refreshments in the mid-range segment of the Ingolstadt-based car. The changeover to the WLTP test procedure did not make it easy for the A8 to turn away from diesel even less. But like the phoenix from the ashes, the luxury saloon is now entering the world stage again and is finally allowed to have an eight-cylinder engine. The nine Audi S8 - so to speak the flagship of the flagship. (Fuel consumption combined in l/100 km: 11.3 - 11.4; </a:t>
            </a:r>
            <a:endParaRPr lang="de-DE" sz="2177" spc="-1">
              <a:latin typeface="Arial"/>
            </a:endParaRPr>
          </a:p>
          <a:p>
            <a:r>
              <a:rPr lang="de-DE" sz="2177" spc="-1">
                <a:latin typeface="Arial"/>
              </a:rPr>
              <a:t>CO2 emissions combined g/km: 258 - 260²).</a:t>
            </a:r>
          </a:p>
          <a:p>
            <a:endParaRPr lang="de-DE" sz="2177" spc="-1">
              <a:latin typeface="Arial"/>
            </a:endParaRPr>
          </a:p>
          <a:p>
            <a:r>
              <a:rPr lang="de-DE" sz="2177" spc="-1">
                <a:latin typeface="Arial"/>
              </a:rPr>
              <a:t> </a:t>
            </a:r>
          </a:p>
          <a:p>
            <a:r>
              <a:rPr lang="de-DE" sz="3386" spc="-1">
                <a:latin typeface="Arial"/>
              </a:rPr>
              <a:t>CO2-Emission combined g/km: </a:t>
            </a:r>
            <a:r>
              <a:rPr lang="de-DE" sz="3386" b="1" spc="-1">
                <a:solidFill>
                  <a:srgbClr val="FF0000"/>
                </a:solidFill>
                <a:latin typeface="Arial"/>
              </a:rPr>
              <a:t>258 – 260</a:t>
            </a:r>
            <a:r>
              <a:rPr lang="de-DE" sz="3386" spc="-1">
                <a:latin typeface="Arial"/>
              </a:rPr>
              <a:t>²).</a:t>
            </a:r>
          </a:p>
        </p:txBody>
      </p:sp>
      <p:pic>
        <p:nvPicPr>
          <p:cNvPr id="300" name="Grafik 299"/>
          <p:cNvPicPr/>
          <p:nvPr/>
        </p:nvPicPr>
        <p:blipFill>
          <a:blip r:embed="rId2"/>
          <a:stretch/>
        </p:blipFill>
        <p:spPr>
          <a:xfrm>
            <a:off x="8668320" y="4353863"/>
            <a:ext cx="3523582" cy="2351086"/>
          </a:xfrm>
          <a:prstGeom prst="rect">
            <a:avLst/>
          </a:prstGeom>
          <a:ln>
            <a:noFill/>
          </a:ln>
        </p:spPr>
      </p:pic>
      <p:sp>
        <p:nvSpPr>
          <p:cNvPr id="301" name="TextShape 3"/>
          <p:cNvSpPr txBox="1"/>
          <p:nvPr/>
        </p:nvSpPr>
        <p:spPr>
          <a:xfrm>
            <a:off x="307161" y="5579911"/>
            <a:ext cx="6049693" cy="1114992"/>
          </a:xfrm>
          <a:prstGeom prst="rect">
            <a:avLst/>
          </a:prstGeom>
          <a:noFill/>
          <a:ln>
            <a:noFill/>
          </a:ln>
        </p:spPr>
        <p:txBody>
          <a:bodyPr lIns="108847" tIns="54423" rIns="108847" bIns="54423">
            <a:spAutoFit/>
          </a:bodyPr>
          <a:lstStyle/>
          <a:p>
            <a:r>
              <a:rPr lang="de-DE" sz="2177" spc="-1">
                <a:latin typeface="Arial"/>
              </a:rPr>
              <a:t>https://www.autoscout24.de/informieren/testberichte/audi/s8/erster-test-audi-s8-flottes-flaggschiff/</a:t>
            </a:r>
          </a:p>
        </p:txBody>
      </p:sp>
    </p:spTree>
    <p:extLst>
      <p:ext uri="{BB962C8B-B14F-4D97-AF65-F5344CB8AC3E}">
        <p14:creationId xmlns:p14="http://schemas.microsoft.com/office/powerpoint/2010/main" val="331950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609755" y="436113"/>
            <a:ext cx="10970865" cy="81881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GB" sz="5321" spc="-1">
                <a:latin typeface="Arial"/>
              </a:rPr>
              <a:t>Technical</a:t>
            </a:r>
            <a:r>
              <a:rPr lang="de-DE" sz="5321" spc="-1">
                <a:latin typeface="Arial"/>
              </a:rPr>
              <a:t> Maximum </a:t>
            </a:r>
            <a:r>
              <a:rPr lang="en-GB" sz="5321" spc="-1">
                <a:latin typeface="Arial"/>
              </a:rPr>
              <a:t>Speed</a:t>
            </a:r>
            <a:endParaRPr lang="de-DE" sz="5321" spc="-1">
              <a:latin typeface="Arial"/>
            </a:endParaRPr>
          </a:p>
        </p:txBody>
      </p:sp>
      <p:sp>
        <p:nvSpPr>
          <p:cNvPr id="303" name="CustomShape 2"/>
          <p:cNvSpPr/>
          <p:nvPr/>
        </p:nvSpPr>
        <p:spPr>
          <a:xfrm>
            <a:off x="609755" y="1604399"/>
            <a:ext cx="10970865" cy="397638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spcBef>
                <a:spcPts val="1714"/>
              </a:spcBef>
            </a:pPr>
            <a:r>
              <a:rPr lang="en-US" sz="3870" spc="-1">
                <a:latin typeface="Arial"/>
              </a:rPr>
              <a:t>Introduction of a technical speed limit in all vehicles, including passenger cars and light commercial vehicles at EU level. For passenger cars 120 km/h max.</a:t>
            </a:r>
            <a:endParaRPr lang="de-DE" sz="3870" spc="-1">
              <a:latin typeface="Arial"/>
            </a:endParaRPr>
          </a:p>
        </p:txBody>
      </p:sp>
    </p:spTree>
    <p:extLst>
      <p:ext uri="{BB962C8B-B14F-4D97-AF65-F5344CB8AC3E}">
        <p14:creationId xmlns:p14="http://schemas.microsoft.com/office/powerpoint/2010/main" val="1681706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CustomShape 1"/>
          <p:cNvSpPr/>
          <p:nvPr/>
        </p:nvSpPr>
        <p:spPr>
          <a:xfrm>
            <a:off x="0" y="182520"/>
            <a:ext cx="12189960" cy="82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de-DE" sz="1800" b="0" strike="noStrike" spc="-1">
                <a:solidFill>
                  <a:srgbClr val="FFFFFF"/>
                </a:solidFill>
                <a:latin typeface="Arial"/>
                <a:ea typeface="DejaVu Sans"/>
              </a:rPr>
              <a:t> </a:t>
            </a:r>
            <a:r>
              <a:rPr lang="en-US" sz="2600" b="0" strike="noStrike" spc="-1">
                <a:solidFill>
                  <a:srgbClr val="006AA4"/>
                </a:solidFill>
                <a:latin typeface="Arial"/>
                <a:ea typeface="Arial"/>
              </a:rPr>
              <a:t>Effort</a:t>
            </a:r>
            <a:r>
              <a:rPr lang="de-DE" sz="2600" b="0" strike="noStrike" spc="-1">
                <a:solidFill>
                  <a:srgbClr val="006AA4"/>
                </a:solidFill>
                <a:latin typeface="Arial"/>
                <a:ea typeface="Arial"/>
              </a:rPr>
              <a:t> </a:t>
            </a:r>
            <a:r>
              <a:rPr lang="en-US" sz="2600" b="0" strike="noStrike" spc="-1">
                <a:solidFill>
                  <a:srgbClr val="006AA4"/>
                </a:solidFill>
                <a:latin typeface="Arial"/>
                <a:ea typeface="Arial"/>
              </a:rPr>
              <a:t>Sharing</a:t>
            </a:r>
            <a:r>
              <a:rPr lang="de-DE" sz="2600" b="0" strike="noStrike" spc="-1">
                <a:solidFill>
                  <a:srgbClr val="006AA4"/>
                </a:solidFill>
                <a:latin typeface="Arial"/>
                <a:ea typeface="Arial"/>
              </a:rPr>
              <a:t> Regulation:</a:t>
            </a:r>
            <a:endParaRPr lang="de-DE" sz="2600" b="0" strike="noStrike" spc="-1">
              <a:latin typeface="Arial"/>
            </a:endParaRPr>
          </a:p>
          <a:p>
            <a:pPr algn="ctr">
              <a:lnSpc>
                <a:spcPct val="100000"/>
              </a:lnSpc>
            </a:pPr>
            <a:r>
              <a:rPr lang="en-US" sz="2600" b="0" strike="noStrike" spc="-1">
                <a:solidFill>
                  <a:srgbClr val="006AA4"/>
                </a:solidFill>
                <a:latin typeface="Arial"/>
                <a:ea typeface="Arial"/>
              </a:rPr>
              <a:t>High Cost for the State Budget at Non Compliance of the Targets</a:t>
            </a:r>
            <a:endParaRPr lang="de-DE" sz="2600" b="0" strike="noStrike" spc="-1">
              <a:latin typeface="Arial"/>
            </a:endParaRPr>
          </a:p>
        </p:txBody>
      </p:sp>
      <p:sp>
        <p:nvSpPr>
          <p:cNvPr id="601" name="CustomShape 2"/>
          <p:cNvSpPr/>
          <p:nvPr/>
        </p:nvSpPr>
        <p:spPr>
          <a:xfrm>
            <a:off x="273960" y="1068120"/>
            <a:ext cx="11656080" cy="564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800" b="0" strike="noStrike" spc="-1">
                <a:solidFill>
                  <a:srgbClr val="FFFFFF"/>
                </a:solidFill>
                <a:latin typeface="Arial"/>
                <a:ea typeface="DejaVu Sans"/>
              </a:rPr>
              <a:t> ●</a:t>
            </a:r>
            <a:r>
              <a:rPr lang="en-US" sz="1800" b="0" strike="noStrike" spc="-1">
                <a:solidFill>
                  <a:srgbClr val="000000"/>
                </a:solidFill>
                <a:latin typeface="Arial"/>
                <a:ea typeface="DejaVu Sans"/>
              </a:rPr>
              <a:t> </a:t>
            </a:r>
            <a:r>
              <a:rPr lang="en-US" sz="2400" b="0" strike="noStrike" spc="-1">
                <a:solidFill>
                  <a:srgbClr val="000000"/>
                </a:solidFill>
                <a:latin typeface="Arial"/>
                <a:ea typeface="DejaVu Sans"/>
              </a:rPr>
              <a:t>Mandatory national annual GHG budgets for non-ETS sectors</a:t>
            </a:r>
            <a:endParaRPr lang="de-DE" sz="2400" b="0" strike="noStrike" spc="-1">
              <a:latin typeface="Arial"/>
            </a:endParaRPr>
          </a:p>
          <a:p>
            <a:pPr>
              <a:lnSpc>
                <a:spcPct val="100000"/>
              </a:lnSpc>
            </a:pPr>
            <a:r>
              <a:rPr lang="en-US" sz="2400" b="0" strike="noStrike" spc="-1">
                <a:solidFill>
                  <a:srgbClr val="000000"/>
                </a:solidFill>
                <a:latin typeface="Arial"/>
                <a:ea typeface="Arial"/>
              </a:rPr>
              <a:t>(mainly traffic, building sector, agriculture, waste)</a:t>
            </a:r>
            <a:endParaRPr lang="de-DE" sz="2400" b="0" strike="noStrike" spc="-1">
              <a:latin typeface="Arial"/>
            </a:endParaRPr>
          </a:p>
          <a:p>
            <a:pPr>
              <a:lnSpc>
                <a:spcPct val="100000"/>
              </a:lnSpc>
            </a:pPr>
            <a:r>
              <a:rPr lang="en-US" sz="2400" b="0" strike="noStrike" spc="-1">
                <a:solidFill>
                  <a:srgbClr val="000000"/>
                </a:solidFill>
                <a:latin typeface="Arial"/>
                <a:ea typeface="Arial"/>
              </a:rPr>
              <a:t>- Coverage for not compliance through trade with other EU member states</a:t>
            </a:r>
            <a:endParaRPr lang="de-DE" sz="2400" b="0" strike="noStrike" spc="-1">
              <a:latin typeface="Arial"/>
            </a:endParaRPr>
          </a:p>
          <a:p>
            <a:pPr>
              <a:lnSpc>
                <a:spcPct val="100000"/>
              </a:lnSpc>
            </a:pPr>
            <a:r>
              <a:rPr lang="de-DE" sz="2400" b="0" strike="noStrike" spc="-1">
                <a:solidFill>
                  <a:srgbClr val="000000"/>
                </a:solidFill>
                <a:latin typeface="Arial"/>
                <a:ea typeface="Arial"/>
              </a:rPr>
              <a:t>- Expectation: from 2021 changed market situation; Market price is at least equal</a:t>
            </a:r>
            <a:endParaRPr lang="de-DE" sz="2400" b="0" strike="noStrike" spc="-1">
              <a:latin typeface="Arial"/>
            </a:endParaRPr>
          </a:p>
          <a:p>
            <a:pPr>
              <a:lnSpc>
                <a:spcPct val="100000"/>
              </a:lnSpc>
            </a:pPr>
            <a:r>
              <a:rPr lang="de-DE" sz="2400" b="0" strike="noStrike" spc="-1">
                <a:solidFill>
                  <a:srgbClr val="000000"/>
                </a:solidFill>
                <a:latin typeface="Arial"/>
                <a:ea typeface="Arial"/>
              </a:rPr>
              <a:t>CO2 avoidance costs in non-ETS sectors (eg EUR 33.5 - 100 / t CO2)</a:t>
            </a:r>
            <a:endParaRPr lang="de-DE" sz="2400" b="0" strike="noStrike" spc="-1">
              <a:latin typeface="Arial"/>
            </a:endParaRPr>
          </a:p>
          <a:p>
            <a:pPr>
              <a:lnSpc>
                <a:spcPct val="100000"/>
              </a:lnSpc>
            </a:pPr>
            <a:endParaRPr lang="de-DE" sz="2400" b="0" strike="noStrike" spc="-1">
              <a:latin typeface="Arial"/>
            </a:endParaRPr>
          </a:p>
          <a:p>
            <a:pPr>
              <a:lnSpc>
                <a:spcPct val="100000"/>
              </a:lnSpc>
            </a:pPr>
            <a:r>
              <a:rPr lang="en-US" sz="2400" b="0" strike="noStrike" spc="-1">
                <a:solidFill>
                  <a:srgbClr val="000000"/>
                </a:solidFill>
                <a:latin typeface="Arial"/>
                <a:ea typeface="Arial"/>
              </a:rPr>
              <a:t>● Annual cost savings for every million tonnes of avoided CO2 would be at</a:t>
            </a:r>
            <a:endParaRPr lang="de-DE" sz="2400" b="0" strike="noStrike" spc="-1">
              <a:latin typeface="Arial"/>
            </a:endParaRPr>
          </a:p>
          <a:p>
            <a:pPr>
              <a:lnSpc>
                <a:spcPct val="100000"/>
              </a:lnSpc>
            </a:pPr>
            <a:r>
              <a:rPr lang="en-US" sz="2400" b="0" strike="noStrike" spc="-1">
                <a:solidFill>
                  <a:srgbClr val="000000"/>
                </a:solidFill>
                <a:latin typeface="Arial"/>
                <a:ea typeface="Arial"/>
              </a:rPr>
              <a:t>Non-compliance with the GHG budget is € 33.5 - € 100 million.</a:t>
            </a:r>
            <a:endParaRPr lang="de-DE" sz="2400" b="0" strike="noStrike" spc="-1">
              <a:latin typeface="Arial"/>
            </a:endParaRPr>
          </a:p>
          <a:p>
            <a:pPr>
              <a:lnSpc>
                <a:spcPct val="100000"/>
              </a:lnSpc>
            </a:pPr>
            <a:endParaRPr lang="de-DE" sz="2400" b="0" strike="noStrike" spc="-1">
              <a:latin typeface="Arial"/>
            </a:endParaRPr>
          </a:p>
          <a:p>
            <a:pPr>
              <a:lnSpc>
                <a:spcPct val="100000"/>
              </a:lnSpc>
            </a:pPr>
            <a:r>
              <a:rPr lang="en-US" sz="2400" b="0" strike="noStrike" spc="-1">
                <a:solidFill>
                  <a:srgbClr val="000000"/>
                </a:solidFill>
                <a:latin typeface="Arial"/>
                <a:ea typeface="Arial"/>
              </a:rPr>
              <a:t>● The scenarios of the projection report 2017 lead to a cumulative missed target  (2021 to 2030) between 150 - 300 million t CO2</a:t>
            </a:r>
            <a:endParaRPr lang="de-DE" sz="2400" b="0" strike="noStrike" spc="-1">
              <a:latin typeface="Arial"/>
            </a:endParaRPr>
          </a:p>
          <a:p>
            <a:pPr>
              <a:lnSpc>
                <a:spcPct val="100000"/>
              </a:lnSpc>
            </a:pPr>
            <a:r>
              <a:rPr lang="en-US" sz="2400" b="0" strike="noStrike" spc="-1">
                <a:solidFill>
                  <a:srgbClr val="000000"/>
                </a:solidFill>
                <a:latin typeface="Arial"/>
                <a:ea typeface="Arial"/>
              </a:rPr>
              <a:t>- Costs of carbon offsetting of EUR 5 - 30 billion</a:t>
            </a:r>
            <a:endParaRPr lang="de-DE" sz="2400" b="0" strike="noStrike" spc="-1">
              <a:latin typeface="Arial"/>
            </a:endParaRPr>
          </a:p>
          <a:p>
            <a:pPr>
              <a:lnSpc>
                <a:spcPct val="100000"/>
              </a:lnSpc>
            </a:pPr>
            <a:r>
              <a:rPr lang="en-US" sz="2800" b="0" strike="noStrike" spc="-1">
                <a:solidFill>
                  <a:srgbClr val="000000"/>
                </a:solidFill>
                <a:latin typeface="Arial"/>
                <a:ea typeface="Arial"/>
              </a:rPr>
              <a:t>A higher level of ambition can significantly reduce the cost of the state budget,if the annual national GHG budgets of non-ETS sectors a</a:t>
            </a:r>
            <a:r>
              <a:rPr lang="en-US" sz="2400" b="0" strike="noStrike" spc="-1">
                <a:solidFill>
                  <a:srgbClr val="000000"/>
                </a:solidFill>
                <a:latin typeface="Arial"/>
                <a:ea typeface="Arial"/>
              </a:rPr>
              <a:t>re not met.</a:t>
            </a:r>
            <a:endParaRPr lang="de-DE" sz="2400" b="0" strike="noStrike" spc="-1">
              <a:latin typeface="Arial"/>
            </a:endParaRPr>
          </a:p>
        </p:txBody>
      </p:sp>
      <p:pic>
        <p:nvPicPr>
          <p:cNvPr id="602" name="Grafik 601"/>
          <p:cNvPicPr/>
          <p:nvPr/>
        </p:nvPicPr>
        <p:blipFill>
          <a:blip r:embed="rId2"/>
          <a:stretch/>
        </p:blipFill>
        <p:spPr>
          <a:xfrm>
            <a:off x="3579120" y="6381360"/>
            <a:ext cx="1716120" cy="326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678" y="144378"/>
            <a:ext cx="12336640" cy="6246797"/>
          </a:xfrm>
          <a:prstGeom prst="rect">
            <a:avLst/>
          </a:prstGeom>
        </p:spPr>
      </p:pic>
    </p:spTree>
    <p:extLst>
      <p:ext uri="{BB962C8B-B14F-4D97-AF65-F5344CB8AC3E}">
        <p14:creationId xmlns:p14="http://schemas.microsoft.com/office/powerpoint/2010/main" val="26100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 name="CustomShape 1"/>
          <p:cNvSpPr/>
          <p:nvPr/>
        </p:nvSpPr>
        <p:spPr>
          <a:xfrm>
            <a:off x="0" y="182520"/>
            <a:ext cx="12189600" cy="884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pPr>
            <a:r>
              <a:rPr lang="de-DE" sz="4400" b="0" strike="noStrike" spc="-1">
                <a:solidFill>
                  <a:srgbClr val="000000"/>
                </a:solidFill>
                <a:latin typeface="Arial"/>
                <a:ea typeface="DejaVu Sans"/>
              </a:rPr>
              <a:t>Conclusions</a:t>
            </a:r>
            <a:endParaRPr lang="de-DE" sz="4400" b="0" strike="noStrike" spc="-1">
              <a:latin typeface="Arial"/>
            </a:endParaRPr>
          </a:p>
        </p:txBody>
      </p:sp>
      <p:sp>
        <p:nvSpPr>
          <p:cNvPr id="604" name="CustomShape 2"/>
          <p:cNvSpPr/>
          <p:nvPr/>
        </p:nvSpPr>
        <p:spPr>
          <a:xfrm>
            <a:off x="273600" y="1188720"/>
            <a:ext cx="11820600" cy="5279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300"/>
              </a:spcBef>
              <a:spcAft>
                <a:spcPts val="300"/>
              </a:spcAft>
            </a:pPr>
            <a:r>
              <a:rPr lang="de-DE" sz="2600" b="0" strike="noStrike" spc="-1">
                <a:solidFill>
                  <a:srgbClr val="000000"/>
                </a:solidFill>
                <a:latin typeface="Arial"/>
                <a:ea typeface="Microsoft YaHei"/>
              </a:rPr>
              <a:t>1. The CO2 limits for passenger cars in the EU are well below the necessary CO2 reductions.</a:t>
            </a:r>
            <a:endParaRPr lang="de-DE" sz="2600" b="0" strike="noStrike" spc="-1">
              <a:latin typeface="Arial"/>
            </a:endParaRPr>
          </a:p>
          <a:p>
            <a:pPr>
              <a:lnSpc>
                <a:spcPct val="100000"/>
              </a:lnSpc>
              <a:spcBef>
                <a:spcPts val="300"/>
              </a:spcBef>
              <a:spcAft>
                <a:spcPts val="300"/>
              </a:spcAft>
            </a:pPr>
            <a:r>
              <a:rPr lang="de-DE" sz="2600" b="0" strike="noStrike" spc="-1">
                <a:solidFill>
                  <a:srgbClr val="000000"/>
                </a:solidFill>
                <a:latin typeface="Arial"/>
                <a:ea typeface="Microsoft YaHei"/>
              </a:rPr>
              <a:t>2. Technically, much more is possible with a positive effect for motorists and society.</a:t>
            </a:r>
            <a:endParaRPr lang="de-DE" sz="2600" b="0" strike="noStrike" spc="-1">
              <a:latin typeface="Arial"/>
            </a:endParaRPr>
          </a:p>
          <a:p>
            <a:pPr>
              <a:lnSpc>
                <a:spcPct val="100000"/>
              </a:lnSpc>
              <a:spcBef>
                <a:spcPts val="300"/>
              </a:spcBef>
              <a:spcAft>
                <a:spcPts val="300"/>
              </a:spcAft>
            </a:pPr>
            <a:r>
              <a:rPr lang="de-DE" sz="2600" b="0" strike="noStrike" spc="-1">
                <a:solidFill>
                  <a:srgbClr val="000000"/>
                </a:solidFill>
                <a:latin typeface="Arial"/>
                <a:ea typeface="Microsoft YaHei"/>
              </a:rPr>
              <a:t>3. The E-car regulation allows the increase in CO2 emissions of conventional vehicles.</a:t>
            </a:r>
            <a:endParaRPr lang="de-DE" sz="2600" b="0" strike="noStrike" spc="-1">
              <a:latin typeface="Arial"/>
            </a:endParaRPr>
          </a:p>
          <a:p>
            <a:pPr>
              <a:lnSpc>
                <a:spcPct val="100000"/>
              </a:lnSpc>
              <a:spcBef>
                <a:spcPts val="300"/>
              </a:spcBef>
              <a:spcAft>
                <a:spcPts val="300"/>
              </a:spcAft>
            </a:pPr>
            <a:r>
              <a:rPr lang="de-DE" sz="2600" b="0" strike="noStrike" spc="-1">
                <a:solidFill>
                  <a:srgbClr val="000000"/>
                </a:solidFill>
                <a:latin typeface="Arial"/>
                <a:ea typeface="Microsoft YaHei"/>
              </a:rPr>
              <a:t>4. The still used reference vehicle mass is an incentive to sell heavy vehicles.</a:t>
            </a:r>
            <a:endParaRPr lang="de-DE" sz="2600" b="0" strike="noStrike" spc="-1">
              <a:latin typeface="Arial"/>
            </a:endParaRPr>
          </a:p>
          <a:p>
            <a:pPr>
              <a:lnSpc>
                <a:spcPct val="100000"/>
              </a:lnSpc>
              <a:spcBef>
                <a:spcPts val="300"/>
              </a:spcBef>
              <a:spcAft>
                <a:spcPts val="300"/>
              </a:spcAft>
            </a:pPr>
            <a:r>
              <a:rPr lang="de-DE" sz="2600" b="0" strike="noStrike" spc="-1">
                <a:solidFill>
                  <a:srgbClr val="000000"/>
                </a:solidFill>
                <a:latin typeface="Arial"/>
                <a:ea typeface="Microsoft YaHei"/>
              </a:rPr>
              <a:t>5.The conversion from NEDC to WLTP can be abused by manufacturers.</a:t>
            </a:r>
            <a:endParaRPr lang="de-DE" sz="2600" b="0" strike="noStrike" spc="-1">
              <a:latin typeface="Arial"/>
            </a:endParaRPr>
          </a:p>
          <a:p>
            <a:pPr>
              <a:lnSpc>
                <a:spcPct val="100000"/>
              </a:lnSpc>
              <a:spcBef>
                <a:spcPts val="300"/>
              </a:spcBef>
              <a:spcAft>
                <a:spcPts val="300"/>
              </a:spcAft>
            </a:pPr>
            <a:r>
              <a:rPr lang="de-DE" sz="2600" b="0" strike="noStrike" spc="-1">
                <a:solidFill>
                  <a:srgbClr val="000000"/>
                </a:solidFill>
                <a:latin typeface="Arial"/>
                <a:ea typeface="Microsoft YaHei"/>
              </a:rPr>
              <a:t>It is obvious that, according to the current state of knowledge, the climate goals of the Paris Agreement can not be achieved with today's limits.</a:t>
            </a:r>
            <a:endParaRPr lang="de-DE" sz="2600" b="0" strike="noStrike" spc="-1">
              <a:latin typeface="Arial"/>
            </a:endParaRPr>
          </a:p>
          <a:p>
            <a:pPr>
              <a:lnSpc>
                <a:spcPct val="100000"/>
              </a:lnSpc>
              <a:spcBef>
                <a:spcPts val="300"/>
              </a:spcBef>
              <a:spcAft>
                <a:spcPts val="300"/>
              </a:spcAft>
            </a:pPr>
            <a:endParaRPr lang="de-DE" sz="2600" b="0" strike="noStrike" spc="-1">
              <a:latin typeface="Arial"/>
            </a:endParaRPr>
          </a:p>
          <a:p>
            <a:pPr>
              <a:lnSpc>
                <a:spcPct val="100000"/>
              </a:lnSpc>
            </a:pPr>
            <a:endParaRPr lang="de-DE" sz="2600" b="0" strike="noStrike" spc="-1">
              <a:latin typeface="Arial"/>
            </a:endParaRPr>
          </a:p>
          <a:p>
            <a:pPr>
              <a:lnSpc>
                <a:spcPct val="100000"/>
              </a:lnSpc>
            </a:pPr>
            <a:endParaRPr lang="de-DE"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5" name="CustomShape 1"/>
          <p:cNvSpPr/>
          <p:nvPr/>
        </p:nvSpPr>
        <p:spPr>
          <a:xfrm>
            <a:off x="0" y="2771640"/>
            <a:ext cx="12191400" cy="2352240"/>
          </a:xfrm>
          <a:custGeom>
            <a:avLst/>
            <a:gdLst/>
            <a:ahLst/>
            <a:cxnLst/>
            <a:rect l="l" t="t" r="r" b="b"/>
            <a:pathLst>
              <a:path w="21600" h="21600">
                <a:moveTo>
                  <a:pt x="0" y="0"/>
                </a:moveTo>
                <a:lnTo>
                  <a:pt x="21600" y="0"/>
                </a:lnTo>
                <a:lnTo>
                  <a:pt x="21600" y="21600"/>
                </a:lnTo>
                <a:lnTo>
                  <a:pt x="0" y="21600"/>
                </a:lnTo>
                <a:lnTo>
                  <a:pt x="0" y="0"/>
                </a:lnTo>
                <a:close/>
              </a:path>
            </a:pathLst>
          </a:custGeom>
          <a:noFill/>
          <a:ln w="9360">
            <a:solidFill>
              <a:srgbClr val="FFFFFF"/>
            </a:solidFill>
            <a:miter/>
          </a:ln>
        </p:spPr>
        <p:style>
          <a:lnRef idx="0">
            <a:scrgbClr r="0" g="0" b="0"/>
          </a:lnRef>
          <a:fillRef idx="0">
            <a:scrgbClr r="0" g="0" b="0"/>
          </a:fillRef>
          <a:effectRef idx="0">
            <a:scrgbClr r="0" g="0" b="0"/>
          </a:effectRef>
          <a:fontRef idx="minor"/>
        </p:style>
        <p:txBody>
          <a:bodyPr lIns="81720" tIns="42480" rIns="81720" bIns="42480" anchor="ctr">
            <a:normAutofit/>
          </a:bodyPr>
          <a:lstStyle/>
          <a:p>
            <a:pPr algn="ctr">
              <a:lnSpc>
                <a:spcPct val="102000"/>
              </a:lnSpc>
            </a:pPr>
            <a:r>
              <a:rPr lang="de-DE" sz="4400" b="0" strike="noStrike" spc="-1">
                <a:solidFill>
                  <a:srgbClr val="333399"/>
                </a:solidFill>
                <a:latin typeface="Calibri"/>
                <a:ea typeface="DejaVu Sans"/>
              </a:rPr>
              <a:t>axel.friedrich.berlin@gmail.com</a:t>
            </a:r>
            <a:endParaRPr lang="de-DE" sz="4400" b="0" strike="noStrike" spc="-1">
              <a:latin typeface="Arial"/>
            </a:endParaRPr>
          </a:p>
        </p:txBody>
      </p:sp>
      <p:pic>
        <p:nvPicPr>
          <p:cNvPr id="606" name="Picture 2"/>
          <p:cNvPicPr/>
          <p:nvPr/>
        </p:nvPicPr>
        <p:blipFill>
          <a:blip r:embed="rId3"/>
          <a:stretch/>
        </p:blipFill>
        <p:spPr>
          <a:xfrm>
            <a:off x="1371600" y="1092240"/>
            <a:ext cx="9691920" cy="86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07" name="Picture 1"/>
          <p:cNvPicPr/>
          <p:nvPr/>
        </p:nvPicPr>
        <p:blipFill>
          <a:blip r:embed="rId3"/>
          <a:stretch/>
        </p:blipFill>
        <p:spPr>
          <a:xfrm>
            <a:off x="1874160" y="1064520"/>
            <a:ext cx="8350560" cy="5540040"/>
          </a:xfrm>
          <a:prstGeom prst="rect">
            <a:avLst/>
          </a:prstGeom>
          <a:ln>
            <a:noFill/>
          </a:ln>
        </p:spPr>
      </p:pic>
      <p:sp>
        <p:nvSpPr>
          <p:cNvPr id="608" name="CustomShape 1"/>
          <p:cNvSpPr/>
          <p:nvPr/>
        </p:nvSpPr>
        <p:spPr>
          <a:xfrm>
            <a:off x="0" y="71280"/>
            <a:ext cx="12191400" cy="912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3000"/>
              </a:lnSpc>
            </a:pPr>
            <a:r>
              <a:rPr lang="de-DE" sz="5400" b="1" strike="noStrike" spc="-1">
                <a:solidFill>
                  <a:srgbClr val="000000"/>
                </a:solidFill>
                <a:latin typeface="Arial"/>
                <a:ea typeface="DejaVu Sans"/>
              </a:rPr>
              <a:t>Small is beautiful</a:t>
            </a:r>
            <a:endParaRPr lang="de-DE"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 name="Grafik 511"/>
          <p:cNvPicPr/>
          <p:nvPr/>
        </p:nvPicPr>
        <p:blipFill>
          <a:blip r:embed="rId2"/>
          <a:stretch/>
        </p:blipFill>
        <p:spPr>
          <a:xfrm>
            <a:off x="365760" y="1255320"/>
            <a:ext cx="11521080" cy="5508720"/>
          </a:xfrm>
          <a:prstGeom prst="rect">
            <a:avLst/>
          </a:prstGeom>
          <a:ln>
            <a:noFill/>
          </a:ln>
        </p:spPr>
      </p:pic>
      <p:pic>
        <p:nvPicPr>
          <p:cNvPr id="513" name="Grafik 512"/>
          <p:cNvPicPr/>
          <p:nvPr/>
        </p:nvPicPr>
        <p:blipFill>
          <a:blip r:embed="rId3"/>
          <a:stretch/>
        </p:blipFill>
        <p:spPr>
          <a:xfrm>
            <a:off x="886320" y="182880"/>
            <a:ext cx="10451880" cy="1001160"/>
          </a:xfrm>
          <a:prstGeom prst="rect">
            <a:avLst/>
          </a:prstGeom>
          <a:ln>
            <a:noFill/>
          </a:ln>
        </p:spPr>
      </p:pic>
      <p:pic>
        <p:nvPicPr>
          <p:cNvPr id="514" name="Grafik 513"/>
          <p:cNvPicPr/>
          <p:nvPr/>
        </p:nvPicPr>
        <p:blipFill>
          <a:blip r:embed="rId4"/>
          <a:stretch/>
        </p:blipFill>
        <p:spPr>
          <a:xfrm>
            <a:off x="131760" y="5943600"/>
            <a:ext cx="1344960" cy="785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609120" y="272880"/>
            <a:ext cx="10969200" cy="1142640"/>
          </a:xfrm>
          <a:prstGeom prst="rect">
            <a:avLst/>
          </a:prstGeom>
          <a:noFill/>
          <a:ln>
            <a:noFill/>
          </a:ln>
        </p:spPr>
        <p:style>
          <a:lnRef idx="0">
            <a:scrgbClr r="0" g="0" b="0"/>
          </a:lnRef>
          <a:fillRef idx="0">
            <a:scrgbClr r="0" g="0" b="0"/>
          </a:fillRef>
          <a:effectRef idx="0">
            <a:scrgbClr r="0" g="0" b="0"/>
          </a:effectRef>
          <a:fontRef idx="minor"/>
        </p:style>
      </p:sp>
      <p:pic>
        <p:nvPicPr>
          <p:cNvPr id="519" name="Picture 2"/>
          <p:cNvPicPr/>
          <p:nvPr/>
        </p:nvPicPr>
        <p:blipFill>
          <a:blip r:embed="rId2"/>
          <a:stretch/>
        </p:blipFill>
        <p:spPr>
          <a:xfrm>
            <a:off x="347400" y="0"/>
            <a:ext cx="4110120" cy="3376440"/>
          </a:xfrm>
          <a:prstGeom prst="rect">
            <a:avLst/>
          </a:prstGeom>
          <a:ln w="9360">
            <a:noFill/>
          </a:ln>
        </p:spPr>
      </p:pic>
      <p:pic>
        <p:nvPicPr>
          <p:cNvPr id="520" name="Picture 3"/>
          <p:cNvPicPr/>
          <p:nvPr/>
        </p:nvPicPr>
        <p:blipFill>
          <a:blip r:embed="rId3"/>
          <a:stretch/>
        </p:blipFill>
        <p:spPr>
          <a:xfrm>
            <a:off x="4702320" y="162000"/>
            <a:ext cx="3557160" cy="3220920"/>
          </a:xfrm>
          <a:prstGeom prst="rect">
            <a:avLst/>
          </a:prstGeom>
          <a:ln w="9360">
            <a:noFill/>
          </a:ln>
        </p:spPr>
      </p:pic>
      <p:pic>
        <p:nvPicPr>
          <p:cNvPr id="521" name="Picture 4"/>
          <p:cNvPicPr/>
          <p:nvPr/>
        </p:nvPicPr>
        <p:blipFill>
          <a:blip r:embed="rId4"/>
          <a:stretch/>
        </p:blipFill>
        <p:spPr>
          <a:xfrm>
            <a:off x="434520" y="3643560"/>
            <a:ext cx="3499560" cy="3213000"/>
          </a:xfrm>
          <a:prstGeom prst="rect">
            <a:avLst/>
          </a:prstGeom>
          <a:ln w="9360">
            <a:noFill/>
          </a:ln>
        </p:spPr>
      </p:pic>
      <p:pic>
        <p:nvPicPr>
          <p:cNvPr id="522" name="Picture 5"/>
          <p:cNvPicPr/>
          <p:nvPr/>
        </p:nvPicPr>
        <p:blipFill>
          <a:blip r:embed="rId5"/>
          <a:stretch/>
        </p:blipFill>
        <p:spPr>
          <a:xfrm>
            <a:off x="8184600" y="162000"/>
            <a:ext cx="3649320" cy="3324960"/>
          </a:xfrm>
          <a:prstGeom prst="rect">
            <a:avLst/>
          </a:prstGeom>
          <a:ln w="9360">
            <a:noFill/>
          </a:ln>
        </p:spPr>
      </p:pic>
      <p:pic>
        <p:nvPicPr>
          <p:cNvPr id="523" name="Picture 6"/>
          <p:cNvPicPr/>
          <p:nvPr/>
        </p:nvPicPr>
        <p:blipFill>
          <a:blip r:embed="rId6"/>
          <a:stretch/>
        </p:blipFill>
        <p:spPr>
          <a:xfrm>
            <a:off x="4702320" y="3462120"/>
            <a:ext cx="7139520" cy="3393720"/>
          </a:xfrm>
          <a:prstGeom prst="rect">
            <a:avLst/>
          </a:prstGeom>
          <a:ln w="9360">
            <a:noFill/>
          </a:ln>
        </p:spPr>
      </p:pic>
      <p:pic>
        <p:nvPicPr>
          <p:cNvPr id="524" name="Grafik 523"/>
          <p:cNvPicPr/>
          <p:nvPr/>
        </p:nvPicPr>
        <p:blipFill>
          <a:blip r:embed="rId7"/>
          <a:stretch/>
        </p:blipFill>
        <p:spPr>
          <a:xfrm>
            <a:off x="7945200" y="522000"/>
            <a:ext cx="1978920" cy="983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CustomShape 1"/>
          <p:cNvSpPr/>
          <p:nvPr/>
        </p:nvSpPr>
        <p:spPr>
          <a:xfrm>
            <a:off x="360" y="45720"/>
            <a:ext cx="12189240" cy="775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endParaRPr lang="de-DE" sz="1800" b="0" strike="noStrike" spc="-1">
              <a:latin typeface="Arial"/>
            </a:endParaRPr>
          </a:p>
          <a:p>
            <a:pPr algn="ctr">
              <a:lnSpc>
                <a:spcPct val="90000"/>
              </a:lnSpc>
            </a:pPr>
            <a:endParaRPr lang="de-DE" sz="1800" b="0" strike="noStrike" spc="-1">
              <a:latin typeface="Arial"/>
            </a:endParaRPr>
          </a:p>
        </p:txBody>
      </p:sp>
      <p:sp>
        <p:nvSpPr>
          <p:cNvPr id="526" name="CustomShape 2"/>
          <p:cNvSpPr/>
          <p:nvPr/>
        </p:nvSpPr>
        <p:spPr>
          <a:xfrm>
            <a:off x="275760" y="5919120"/>
            <a:ext cx="11912760" cy="92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1100" b="1" strike="noStrike" spc="-1">
                <a:solidFill>
                  <a:srgbClr val="000000"/>
                </a:solidFill>
                <a:latin typeface="Calibri"/>
                <a:ea typeface="DejaVu Sans"/>
              </a:rPr>
              <a:t>Anmerkungen:</a:t>
            </a:r>
            <a:endParaRPr lang="de-DE" sz="1100" b="0" strike="noStrike" spc="-1">
              <a:latin typeface="Arial"/>
            </a:endParaRPr>
          </a:p>
          <a:p>
            <a:pPr>
              <a:lnSpc>
                <a:spcPct val="100000"/>
              </a:lnSpc>
            </a:pPr>
            <a:r>
              <a:rPr lang="de-DE" sz="1100" b="0" strike="noStrike" spc="-1" baseline="30000">
                <a:solidFill>
                  <a:srgbClr val="000000"/>
                </a:solidFill>
                <a:latin typeface="Calibri"/>
                <a:ea typeface="DejaVu Sans"/>
              </a:rPr>
              <a:t>1</a:t>
            </a:r>
            <a:r>
              <a:rPr lang="de-DE" sz="1100" b="0" strike="noStrike" spc="-1">
                <a:solidFill>
                  <a:srgbClr val="000000"/>
                </a:solidFill>
                <a:latin typeface="Calibri"/>
                <a:ea typeface="DejaVu Sans"/>
              </a:rPr>
              <a:t>Herstellerangabe: kombinierter Verbrauchswert nach Vo. (EG) Nr. 715/2007 bzw. Vo. (EG) Nr. 692/2008.</a:t>
            </a:r>
            <a:endParaRPr lang="de-DE" sz="1100" b="0" strike="noStrike" spc="-1">
              <a:latin typeface="Arial"/>
            </a:endParaRPr>
          </a:p>
          <a:p>
            <a:pPr>
              <a:lnSpc>
                <a:spcPct val="100000"/>
              </a:lnSpc>
            </a:pPr>
            <a:r>
              <a:rPr lang="de-DE" sz="1100" b="0" strike="noStrike" spc="-1" baseline="30000">
                <a:solidFill>
                  <a:srgbClr val="000000"/>
                </a:solidFill>
                <a:latin typeface="Calibri"/>
                <a:ea typeface="DejaVu Sans"/>
              </a:rPr>
              <a:t>2</a:t>
            </a:r>
            <a:r>
              <a:rPr lang="de-DE" sz="1100" b="0" strike="noStrike" spc="-1">
                <a:solidFill>
                  <a:srgbClr val="000000"/>
                </a:solidFill>
                <a:latin typeface="Calibri"/>
                <a:ea typeface="DejaVu Sans"/>
              </a:rPr>
              <a:t>Durchschnittswert aller Nutzereinträge (Baujahr 2015) für entsprechende Motorisierung, eingesehen am 04.11.2015</a:t>
            </a:r>
            <a:endParaRPr lang="de-DE" sz="1100" b="0" strike="noStrike" spc="-1">
              <a:latin typeface="Arial"/>
            </a:endParaRPr>
          </a:p>
          <a:p>
            <a:pPr>
              <a:lnSpc>
                <a:spcPct val="100000"/>
              </a:lnSpc>
            </a:pPr>
            <a:r>
              <a:rPr lang="de-DE" sz="1100" b="0" strike="noStrike" spc="-1" baseline="30000">
                <a:solidFill>
                  <a:srgbClr val="000000"/>
                </a:solidFill>
                <a:latin typeface="Calibri"/>
                <a:ea typeface="DejaVu Sans"/>
              </a:rPr>
              <a:t>3</a:t>
            </a:r>
            <a:r>
              <a:rPr lang="de-DE" sz="1100" b="0" strike="noStrike" spc="-1">
                <a:solidFill>
                  <a:srgbClr val="000000"/>
                </a:solidFill>
                <a:latin typeface="Calibri"/>
                <a:ea typeface="DejaVu Sans"/>
              </a:rPr>
              <a:t>Bei unterschiedlichen Normverbrauchsangaben für die Beispielmotorisierung, bedingt durch verschiedene Modell-/Karosserievarianten, wurde der mittlere Normverbrauchswert zu Vergleichszwecken herangezogen.</a:t>
            </a:r>
            <a:endParaRPr lang="de-DE" sz="1100" b="0" strike="noStrike" spc="-1">
              <a:latin typeface="Arial"/>
            </a:endParaRPr>
          </a:p>
        </p:txBody>
      </p:sp>
      <p:sp>
        <p:nvSpPr>
          <p:cNvPr id="527" name="CustomShape 3"/>
          <p:cNvSpPr/>
          <p:nvPr/>
        </p:nvSpPr>
        <p:spPr>
          <a:xfrm>
            <a:off x="457200" y="91800"/>
            <a:ext cx="11394000" cy="54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800" b="1" strike="noStrike" spc="-1">
                <a:solidFill>
                  <a:srgbClr val="000000"/>
                </a:solidFill>
                <a:latin typeface="Calibri"/>
                <a:ea typeface="DejaVu Sans"/>
              </a:rPr>
              <a:t>Comparison</a:t>
            </a:r>
            <a:r>
              <a:rPr lang="de-DE" sz="2800" b="1" strike="noStrike" spc="-1">
                <a:solidFill>
                  <a:srgbClr val="000000"/>
                </a:solidFill>
                <a:latin typeface="Calibri"/>
                <a:ea typeface="DejaVu Sans"/>
              </a:rPr>
              <a:t> </a:t>
            </a:r>
            <a:r>
              <a:rPr lang="en-US" sz="2800" b="1" strike="noStrike" spc="-1">
                <a:solidFill>
                  <a:srgbClr val="000000"/>
                </a:solidFill>
                <a:latin typeface="Calibri"/>
                <a:ea typeface="DejaVu Sans"/>
              </a:rPr>
              <a:t>Manufacturer</a:t>
            </a:r>
            <a:r>
              <a:rPr lang="de-DE" sz="2800" b="1" strike="noStrike" spc="-1">
                <a:solidFill>
                  <a:srgbClr val="000000"/>
                </a:solidFill>
                <a:latin typeface="Calibri"/>
                <a:ea typeface="DejaVu Sans"/>
              </a:rPr>
              <a:t> Data vs. </a:t>
            </a:r>
            <a:r>
              <a:rPr lang="de-DE" sz="3600" b="1" strike="noStrike" spc="-1">
                <a:solidFill>
                  <a:srgbClr val="000000"/>
                </a:solidFill>
                <a:latin typeface="Calibri"/>
                <a:ea typeface="DejaVu Sans"/>
              </a:rPr>
              <a:t>spritmonitor</a:t>
            </a:r>
            <a:r>
              <a:rPr lang="de-DE" sz="2800" b="1" strike="noStrike" spc="-1">
                <a:solidFill>
                  <a:srgbClr val="000000"/>
                </a:solidFill>
                <a:latin typeface="Calibri"/>
                <a:ea typeface="DejaVu Sans"/>
              </a:rPr>
              <a:t>.de, </a:t>
            </a:r>
            <a:r>
              <a:rPr lang="en-US" sz="2800" b="1" strike="noStrike" spc="-1">
                <a:solidFill>
                  <a:srgbClr val="000000"/>
                </a:solidFill>
                <a:latin typeface="Calibri"/>
                <a:ea typeface="DejaVu Sans"/>
              </a:rPr>
              <a:t>selected</a:t>
            </a:r>
            <a:r>
              <a:rPr lang="de-DE" sz="2800" b="1" strike="noStrike" spc="-1">
                <a:solidFill>
                  <a:srgbClr val="000000"/>
                </a:solidFill>
                <a:latin typeface="Calibri"/>
                <a:ea typeface="DejaVu Sans"/>
              </a:rPr>
              <a:t> Models</a:t>
            </a:r>
            <a:endParaRPr lang="de-DE" sz="2800" b="0" strike="noStrike" spc="-1">
              <a:latin typeface="Arial"/>
            </a:endParaRPr>
          </a:p>
        </p:txBody>
      </p:sp>
      <p:pic>
        <p:nvPicPr>
          <p:cNvPr id="528" name="Grafik 3"/>
          <p:cNvPicPr/>
          <p:nvPr/>
        </p:nvPicPr>
        <p:blipFill>
          <a:blip r:embed="rId2"/>
          <a:stretch/>
        </p:blipFill>
        <p:spPr>
          <a:xfrm>
            <a:off x="1828080" y="780840"/>
            <a:ext cx="8501760" cy="5594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CustomShape 1"/>
          <p:cNvSpPr/>
          <p:nvPr/>
        </p:nvSpPr>
        <p:spPr>
          <a:xfrm>
            <a:off x="0" y="91440"/>
            <a:ext cx="12191040" cy="10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de-DE" sz="2800" b="1" strike="noStrike" spc="-1">
                <a:solidFill>
                  <a:srgbClr val="000000"/>
                </a:solidFill>
                <a:latin typeface="Calibri"/>
                <a:ea typeface="DejaVu Sans"/>
              </a:rPr>
              <a:t>Ex. Opel Zafira Tourer vs. Opel Mokka:</a:t>
            </a:r>
            <a:endParaRPr lang="de-DE" sz="2800" b="0" strike="noStrike" spc="-1">
              <a:latin typeface="Arial"/>
            </a:endParaRPr>
          </a:p>
          <a:p>
            <a:pPr algn="ctr">
              <a:lnSpc>
                <a:spcPct val="90000"/>
              </a:lnSpc>
            </a:pPr>
            <a:r>
              <a:rPr lang="en-US" sz="2800" b="1" strike="noStrike" spc="-1">
                <a:solidFill>
                  <a:srgbClr val="000000"/>
                </a:solidFill>
                <a:latin typeface="Calibri"/>
                <a:ea typeface="DejaVu Sans"/>
              </a:rPr>
              <a:t> Very different Efficiency classes but in real Drive practical identical </a:t>
            </a:r>
            <a:endParaRPr lang="de-DE" sz="2800" b="0" strike="noStrike" spc="-1">
              <a:latin typeface="Arial"/>
            </a:endParaRPr>
          </a:p>
          <a:p>
            <a:pPr>
              <a:lnSpc>
                <a:spcPct val="90000"/>
              </a:lnSpc>
            </a:pPr>
            <a:endParaRPr lang="de-DE" sz="2800" b="0" strike="noStrike" spc="-1">
              <a:latin typeface="Arial"/>
            </a:endParaRPr>
          </a:p>
        </p:txBody>
      </p:sp>
      <p:graphicFrame>
        <p:nvGraphicFramePr>
          <p:cNvPr id="530" name="Table 2"/>
          <p:cNvGraphicFramePr/>
          <p:nvPr/>
        </p:nvGraphicFramePr>
        <p:xfrm>
          <a:off x="91440" y="1188720"/>
          <a:ext cx="11978640" cy="4297680"/>
        </p:xfrm>
        <a:graphic>
          <a:graphicData uri="http://schemas.openxmlformats.org/drawingml/2006/table">
            <a:tbl>
              <a:tblPr/>
              <a:tblGrid>
                <a:gridCol w="5222880"/>
                <a:gridCol w="3549240"/>
                <a:gridCol w="3206520"/>
              </a:tblGrid>
              <a:tr h="913680">
                <a:tc>
                  <a:txBody>
                    <a:bodyPr/>
                    <a:lstStyle/>
                    <a:p>
                      <a:endParaRPr lang="de-DE"/>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gn="ctr">
                        <a:lnSpc>
                          <a:spcPct val="100000"/>
                        </a:lnSpc>
                      </a:pPr>
                      <a:r>
                        <a:rPr lang="de-DE" sz="1800" b="1" strike="noStrike" spc="-1">
                          <a:solidFill>
                            <a:srgbClr val="FFFFFF"/>
                          </a:solidFill>
                          <a:latin typeface="Calibri"/>
                        </a:rPr>
                        <a:t>Opel Zafira Tourer 1.6 CDTi ecoFlex, EZ 2015</a:t>
                      </a:r>
                      <a:r>
                        <a:rPr lang="de-DE" sz="1800" b="1" strike="noStrike" spc="-1" baseline="30000">
                          <a:solidFill>
                            <a:srgbClr val="FFFFFF"/>
                          </a:solidFill>
                          <a:latin typeface="Calibri"/>
                        </a:rPr>
                        <a:t>1</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c>
                  <a:txBody>
                    <a:bodyPr/>
                    <a:lstStyle/>
                    <a:p>
                      <a:pPr algn="ctr">
                        <a:lnSpc>
                          <a:spcPct val="100000"/>
                        </a:lnSpc>
                      </a:pPr>
                      <a:r>
                        <a:rPr lang="de-DE" sz="1800" b="1" strike="noStrike" spc="-1">
                          <a:solidFill>
                            <a:srgbClr val="FFFFFF"/>
                          </a:solidFill>
                          <a:latin typeface="Calibri"/>
                        </a:rPr>
                        <a:t>Opel Mokka 1.4  Turbo ecoFLEX, EZ 2015</a:t>
                      </a:r>
                      <a:r>
                        <a:rPr lang="de-DE" sz="1800" b="1" strike="noStrike" spc="-1" baseline="30000">
                          <a:solidFill>
                            <a:srgbClr val="FFFFFF"/>
                          </a:solidFill>
                          <a:latin typeface="Calibri"/>
                        </a:rPr>
                        <a:t>2</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0AD47"/>
                    </a:solidFill>
                  </a:tcPr>
                </a:tc>
              </a:tr>
              <a:tr h="564120">
                <a:tc>
                  <a:txBody>
                    <a:bodyPr/>
                    <a:lstStyle/>
                    <a:p>
                      <a:pPr>
                        <a:lnSpc>
                          <a:spcPct val="100000"/>
                        </a:lnSpc>
                      </a:pPr>
                      <a:r>
                        <a:rPr lang="de-DE" sz="1800" b="0" strike="noStrike" spc="-1">
                          <a:solidFill>
                            <a:srgbClr val="000000"/>
                          </a:solidFill>
                          <a:latin typeface="Calibri"/>
                        </a:rPr>
                        <a:t>Offizieller CO2-Ausstoß (NEFZ) (g/km)</a:t>
                      </a:r>
                      <a:endParaRPr lang="de-DE"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ctr">
                        <a:lnSpc>
                          <a:spcPct val="100000"/>
                        </a:lnSpc>
                      </a:pPr>
                      <a:r>
                        <a:rPr lang="de-DE" sz="1800" b="0" strike="noStrike" spc="-1">
                          <a:solidFill>
                            <a:srgbClr val="000000"/>
                          </a:solidFill>
                          <a:latin typeface="Calibri"/>
                        </a:rPr>
                        <a:t>108</a:t>
                      </a:r>
                      <a:endParaRPr lang="de-DE"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c>
                  <a:txBody>
                    <a:bodyPr/>
                    <a:lstStyle/>
                    <a:p>
                      <a:pPr algn="ctr">
                        <a:lnSpc>
                          <a:spcPct val="100000"/>
                        </a:lnSpc>
                      </a:pPr>
                      <a:r>
                        <a:rPr lang="de-DE" sz="1800" b="0" strike="noStrike" spc="-1">
                          <a:solidFill>
                            <a:srgbClr val="000000"/>
                          </a:solidFill>
                          <a:latin typeface="Calibri"/>
                        </a:rPr>
                        <a:t>155</a:t>
                      </a:r>
                      <a:endParaRPr lang="de-DE"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4E2CF"/>
                    </a:solidFill>
                  </a:tcPr>
                </a:tc>
              </a:tr>
              <a:tr h="564120">
                <a:tc>
                  <a:txBody>
                    <a:bodyPr/>
                    <a:lstStyle/>
                    <a:p>
                      <a:pPr>
                        <a:lnSpc>
                          <a:spcPct val="100000"/>
                        </a:lnSpc>
                      </a:pPr>
                      <a:r>
                        <a:rPr lang="de-DE" sz="1800" b="0" strike="noStrike" spc="-1">
                          <a:solidFill>
                            <a:srgbClr val="000000"/>
                          </a:solidFill>
                          <a:latin typeface="Calibri"/>
                        </a:rPr>
                        <a:t>CO2-Ausstoß im realen Fahrbetrieb (g/km)</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ctr">
                        <a:lnSpc>
                          <a:spcPct val="100000"/>
                        </a:lnSpc>
                      </a:pPr>
                      <a:r>
                        <a:rPr lang="de-DE" sz="1800" b="0" strike="noStrike" spc="-1">
                          <a:solidFill>
                            <a:srgbClr val="000000"/>
                          </a:solidFill>
                          <a:latin typeface="Calibri"/>
                        </a:rPr>
                        <a:t>155</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ctr">
                        <a:lnSpc>
                          <a:spcPct val="100000"/>
                        </a:lnSpc>
                      </a:pPr>
                      <a:r>
                        <a:rPr lang="de-DE" sz="1800" b="0" strike="noStrike" spc="-1">
                          <a:solidFill>
                            <a:srgbClr val="000000"/>
                          </a:solidFill>
                          <a:latin typeface="Calibri"/>
                        </a:rPr>
                        <a:t>158</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r>
              <a:tr h="564120">
                <a:tc>
                  <a:txBody>
                    <a:bodyPr/>
                    <a:lstStyle/>
                    <a:p>
                      <a:pPr>
                        <a:lnSpc>
                          <a:spcPct val="100000"/>
                        </a:lnSpc>
                      </a:pPr>
                      <a:r>
                        <a:rPr lang="de-DE" sz="1800" b="0" strike="noStrike" spc="-1">
                          <a:solidFill>
                            <a:srgbClr val="000000"/>
                          </a:solidFill>
                          <a:latin typeface="Calibri"/>
                        </a:rPr>
                        <a:t>Abweichung (%)</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gn="ctr">
                        <a:lnSpc>
                          <a:spcPct val="100000"/>
                        </a:lnSpc>
                      </a:pPr>
                      <a:r>
                        <a:rPr lang="de-DE" sz="1800" b="0" strike="noStrike" spc="-1">
                          <a:solidFill>
                            <a:srgbClr val="000000"/>
                          </a:solidFill>
                          <a:latin typeface="Calibri"/>
                        </a:rPr>
                        <a:t>44%</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gn="ctr">
                        <a:lnSpc>
                          <a:spcPct val="100000"/>
                        </a:lnSpc>
                      </a:pPr>
                      <a:r>
                        <a:rPr lang="de-DE" sz="1800" b="0" strike="noStrike" spc="-1">
                          <a:solidFill>
                            <a:srgbClr val="000000"/>
                          </a:solidFill>
                          <a:latin typeface="Calibri"/>
                        </a:rPr>
                        <a:t>2%</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r>
              <a:tr h="564120">
                <a:tc>
                  <a:txBody>
                    <a:bodyPr/>
                    <a:lstStyle/>
                    <a:p>
                      <a:pPr>
                        <a:lnSpc>
                          <a:spcPct val="100000"/>
                        </a:lnSpc>
                      </a:pPr>
                      <a:r>
                        <a:rPr lang="de-DE" sz="1800" b="0" strike="noStrike" spc="-1">
                          <a:solidFill>
                            <a:srgbClr val="000000"/>
                          </a:solidFill>
                          <a:latin typeface="Calibri"/>
                        </a:rPr>
                        <a:t>Masse des Fahrzeugs (kg)</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ctr">
                        <a:lnSpc>
                          <a:spcPct val="100000"/>
                        </a:lnSpc>
                      </a:pPr>
                      <a:r>
                        <a:rPr lang="de-DE" sz="1800" b="0" strike="noStrike" spc="-1">
                          <a:solidFill>
                            <a:srgbClr val="000000"/>
                          </a:solidFill>
                          <a:latin typeface="Calibri"/>
                        </a:rPr>
                        <a:t>1816</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ctr">
                        <a:lnSpc>
                          <a:spcPct val="100000"/>
                        </a:lnSpc>
                      </a:pPr>
                      <a:r>
                        <a:rPr lang="de-DE" sz="1800" b="0" strike="noStrike" spc="-1">
                          <a:solidFill>
                            <a:srgbClr val="000000"/>
                          </a:solidFill>
                          <a:latin typeface="Calibri"/>
                        </a:rPr>
                        <a:t>1520</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r>
              <a:tr h="564120">
                <a:tc>
                  <a:txBody>
                    <a:bodyPr/>
                    <a:lstStyle/>
                    <a:p>
                      <a:pPr>
                        <a:lnSpc>
                          <a:spcPct val="100000"/>
                        </a:lnSpc>
                      </a:pPr>
                      <a:r>
                        <a:rPr lang="de-DE" sz="1800" b="0" strike="noStrike" spc="-1">
                          <a:solidFill>
                            <a:srgbClr val="000000"/>
                          </a:solidFill>
                          <a:latin typeface="Calibri"/>
                        </a:rPr>
                        <a:t>Länge x Breite (m</a:t>
                      </a:r>
                      <a:r>
                        <a:rPr lang="de-DE" sz="1800" b="0" strike="noStrike" spc="-1" baseline="30000">
                          <a:solidFill>
                            <a:srgbClr val="000000"/>
                          </a:solidFill>
                          <a:latin typeface="Calibri"/>
                        </a:rPr>
                        <a:t>2</a:t>
                      </a:r>
                      <a:r>
                        <a:rPr lang="de-DE" sz="1800" b="0" strike="noStrike" spc="-1">
                          <a:solidFill>
                            <a:srgbClr val="000000"/>
                          </a:solidFill>
                          <a:latin typeface="Calibri"/>
                        </a:rPr>
                        <a:t>)</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gn="ctr">
                        <a:lnSpc>
                          <a:spcPct val="100000"/>
                        </a:lnSpc>
                      </a:pPr>
                      <a:r>
                        <a:rPr lang="de-DE" sz="1800" b="0" strike="noStrike" spc="-1">
                          <a:solidFill>
                            <a:srgbClr val="000000"/>
                          </a:solidFill>
                          <a:latin typeface="Calibri"/>
                        </a:rPr>
                        <a:t>8,8</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c>
                  <a:txBody>
                    <a:bodyPr/>
                    <a:lstStyle/>
                    <a:p>
                      <a:pPr algn="ctr">
                        <a:lnSpc>
                          <a:spcPct val="100000"/>
                        </a:lnSpc>
                      </a:pPr>
                      <a:r>
                        <a:rPr lang="de-DE" sz="1800" b="0" strike="noStrike" spc="-1">
                          <a:solidFill>
                            <a:srgbClr val="000000"/>
                          </a:solidFill>
                          <a:latin typeface="Calibri"/>
                        </a:rPr>
                        <a:t>7,5</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4E2CF"/>
                    </a:solidFill>
                  </a:tcPr>
                </a:tc>
              </a:tr>
              <a:tr h="563400">
                <a:tc>
                  <a:txBody>
                    <a:bodyPr/>
                    <a:lstStyle/>
                    <a:p>
                      <a:pPr>
                        <a:lnSpc>
                          <a:spcPct val="100000"/>
                        </a:lnSpc>
                      </a:pPr>
                      <a:r>
                        <a:rPr lang="de-DE" sz="1800" b="0" strike="noStrike" spc="-1">
                          <a:solidFill>
                            <a:srgbClr val="000000"/>
                          </a:solidFill>
                          <a:latin typeface="Calibri"/>
                        </a:rPr>
                        <a:t>CO2-Effizienzklasse</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ctr">
                        <a:lnSpc>
                          <a:spcPct val="100000"/>
                        </a:lnSpc>
                      </a:pPr>
                      <a:r>
                        <a:rPr lang="de-DE" sz="1800" b="0" strike="noStrike" spc="-1">
                          <a:solidFill>
                            <a:srgbClr val="000000"/>
                          </a:solidFill>
                          <a:latin typeface="Calibri"/>
                        </a:rPr>
                        <a:t>A+</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c>
                  <a:txBody>
                    <a:bodyPr/>
                    <a:lstStyle/>
                    <a:p>
                      <a:pPr algn="ctr">
                        <a:lnSpc>
                          <a:spcPct val="100000"/>
                        </a:lnSpc>
                      </a:pPr>
                      <a:r>
                        <a:rPr lang="de-DE" sz="1800" b="0" strike="noStrike" spc="-1">
                          <a:solidFill>
                            <a:srgbClr val="000000"/>
                          </a:solidFill>
                          <a:latin typeface="Calibri"/>
                        </a:rPr>
                        <a:t>D</a:t>
                      </a:r>
                      <a:endParaRPr lang="de-DE"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F1E8"/>
                    </a:solidFill>
                  </a:tcPr>
                </a:tc>
              </a:tr>
            </a:tbl>
          </a:graphicData>
        </a:graphic>
      </p:graphicFrame>
      <p:sp>
        <p:nvSpPr>
          <p:cNvPr id="531" name="CustomShape 3"/>
          <p:cNvSpPr/>
          <p:nvPr/>
        </p:nvSpPr>
        <p:spPr>
          <a:xfrm>
            <a:off x="101880" y="5919120"/>
            <a:ext cx="11914200" cy="92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de-DE" sz="1100" b="1" strike="noStrike" spc="-1">
                <a:solidFill>
                  <a:srgbClr val="000000"/>
                </a:solidFill>
                <a:latin typeface="Calibri"/>
                <a:ea typeface="DejaVu Sans"/>
              </a:rPr>
              <a:t>Anmerkungen:</a:t>
            </a:r>
            <a:endParaRPr lang="de-DE" sz="1100" b="0" strike="noStrike" spc="-1">
              <a:latin typeface="Arial"/>
            </a:endParaRPr>
          </a:p>
          <a:p>
            <a:pPr>
              <a:lnSpc>
                <a:spcPct val="100000"/>
              </a:lnSpc>
            </a:pPr>
            <a:r>
              <a:rPr lang="de-DE" sz="1100" b="0" strike="noStrike" spc="-1" baseline="30000">
                <a:solidFill>
                  <a:srgbClr val="000000"/>
                </a:solidFill>
                <a:latin typeface="Calibri"/>
                <a:ea typeface="DejaVu Sans"/>
              </a:rPr>
              <a:t>1</a:t>
            </a:r>
            <a:r>
              <a:rPr lang="de-DE" sz="1100" b="0" strike="noStrike" spc="-1">
                <a:solidFill>
                  <a:srgbClr val="000000"/>
                </a:solidFill>
                <a:latin typeface="Calibri"/>
                <a:ea typeface="DejaVu Sans"/>
              </a:rPr>
              <a:t>Quelle: Angaben des Fahrzeugscheins und </a:t>
            </a:r>
            <a:r>
              <a:rPr lang="de-DE" sz="1100" b="0" u="sng" strike="noStrike" spc="-1">
                <a:solidFill>
                  <a:srgbClr val="0000FF"/>
                </a:solidFill>
                <a:uFillTx/>
                <a:latin typeface="Calibri"/>
                <a:ea typeface="DejaVu Sans"/>
                <a:hlinkClick r:id="rId2"/>
              </a:rPr>
              <a:t>https://</a:t>
            </a:r>
            <a:r>
              <a:rPr lang="de-DE" sz="1100" b="0" u="sng" strike="noStrike" spc="-1">
                <a:solidFill>
                  <a:srgbClr val="0000FF"/>
                </a:solidFill>
                <a:uFillTx/>
                <a:latin typeface="Calibri"/>
                <a:ea typeface="DejaVu Sans"/>
                <a:hlinkClick r:id="rId2"/>
              </a:rPr>
              <a:t>www.adac.de/infotestrat/autodatenbank/autokatalog/detail.aspx?mid=239397&amp;bezeichnung=opel-zafira-tourer-1-6-cdti-ecoflex-start-stop-active-13-14</a:t>
            </a:r>
            <a:endParaRPr lang="de-DE" sz="1100" b="0" strike="noStrike" spc="-1">
              <a:latin typeface="Arial"/>
            </a:endParaRPr>
          </a:p>
          <a:p>
            <a:pPr>
              <a:lnSpc>
                <a:spcPct val="100000"/>
              </a:lnSpc>
            </a:pPr>
            <a:r>
              <a:rPr lang="de-DE" sz="1100" b="0" strike="noStrike" spc="-1">
                <a:solidFill>
                  <a:srgbClr val="000000"/>
                </a:solidFill>
                <a:latin typeface="Calibri"/>
                <a:ea typeface="DejaVu Sans"/>
              </a:rPr>
              <a:t>(eingesehen am 24.04.2018)</a:t>
            </a:r>
            <a:endParaRPr lang="de-DE" sz="1100" b="0" strike="noStrike" spc="-1">
              <a:latin typeface="Arial"/>
            </a:endParaRPr>
          </a:p>
          <a:p>
            <a:pPr>
              <a:lnSpc>
                <a:spcPct val="100000"/>
              </a:lnSpc>
            </a:pPr>
            <a:r>
              <a:rPr lang="de-DE" sz="1100" b="0" strike="noStrike" spc="-1" baseline="30000">
                <a:solidFill>
                  <a:srgbClr val="000000"/>
                </a:solidFill>
                <a:latin typeface="Calibri"/>
                <a:ea typeface="DejaVu Sans"/>
              </a:rPr>
              <a:t>2</a:t>
            </a:r>
            <a:r>
              <a:rPr lang="de-DE" sz="1100" b="0" strike="noStrike" spc="-1">
                <a:solidFill>
                  <a:srgbClr val="000000"/>
                </a:solidFill>
                <a:latin typeface="Calibri"/>
                <a:ea typeface="DejaVu Sans"/>
              </a:rPr>
              <a:t>Quelle: Angaben des Fahrzeugscheins und </a:t>
            </a:r>
            <a:r>
              <a:rPr lang="de-DE" sz="1100" b="0" u="sng" strike="noStrike" spc="-1">
                <a:solidFill>
                  <a:srgbClr val="0000FF"/>
                </a:solidFill>
                <a:uFillTx/>
                <a:latin typeface="Calibri"/>
                <a:ea typeface="DejaVu Sans"/>
                <a:hlinkClick r:id="rId3"/>
              </a:rPr>
              <a:t>https://www.adac.de/infotestrat/autodatenbank/autokatalog/detail.aspx?mid=248712&amp;bezeichnung=opel-mokka-1-4-turbo-ecoflex-start-stop-color-edition-4x4-15-16</a:t>
            </a:r>
            <a:r>
              <a:rPr lang="de-DE" sz="1100" b="0" strike="noStrike" spc="-1">
                <a:solidFill>
                  <a:srgbClr val="000000"/>
                </a:solidFill>
                <a:latin typeface="Calibri"/>
                <a:ea typeface="DejaVu Sans"/>
              </a:rPr>
              <a:t> (eingesehen am 24.04.2018).</a:t>
            </a:r>
            <a:endParaRPr lang="de-DE" sz="1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Grafik 531"/>
          <p:cNvPicPr/>
          <p:nvPr/>
        </p:nvPicPr>
        <p:blipFill>
          <a:blip r:embed="rId2"/>
          <a:stretch/>
        </p:blipFill>
        <p:spPr>
          <a:xfrm>
            <a:off x="1737360" y="880200"/>
            <a:ext cx="8595000" cy="5784840"/>
          </a:xfrm>
          <a:prstGeom prst="rect">
            <a:avLst/>
          </a:prstGeom>
          <a:ln>
            <a:noFill/>
          </a:ln>
        </p:spPr>
      </p:pic>
      <p:pic>
        <p:nvPicPr>
          <p:cNvPr id="533" name="Grafik 532"/>
          <p:cNvPicPr/>
          <p:nvPr/>
        </p:nvPicPr>
        <p:blipFill>
          <a:blip r:embed="rId3"/>
          <a:stretch/>
        </p:blipFill>
        <p:spPr>
          <a:xfrm>
            <a:off x="2377440" y="91440"/>
            <a:ext cx="7942320" cy="788400"/>
          </a:xfrm>
          <a:prstGeom prst="rect">
            <a:avLst/>
          </a:prstGeom>
          <a:ln>
            <a:noFill/>
          </a:ln>
        </p:spPr>
      </p:pic>
      <p:pic>
        <p:nvPicPr>
          <p:cNvPr id="534" name="Grafik 533"/>
          <p:cNvPicPr/>
          <p:nvPr/>
        </p:nvPicPr>
        <p:blipFill>
          <a:blip r:embed="rId4"/>
          <a:stretch/>
        </p:blipFill>
        <p:spPr>
          <a:xfrm>
            <a:off x="10607040" y="1131480"/>
            <a:ext cx="365400" cy="4446000"/>
          </a:xfrm>
          <a:prstGeom prst="rect">
            <a:avLst/>
          </a:prstGeom>
          <a:ln>
            <a:noFill/>
          </a:ln>
        </p:spPr>
      </p:pic>
      <p:pic>
        <p:nvPicPr>
          <p:cNvPr id="535" name="Grafik 534"/>
          <p:cNvPicPr/>
          <p:nvPr/>
        </p:nvPicPr>
        <p:blipFill>
          <a:blip r:embed="rId5"/>
          <a:stretch/>
        </p:blipFill>
        <p:spPr>
          <a:xfrm>
            <a:off x="132120" y="5943600"/>
            <a:ext cx="1344960" cy="785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 name="Grafik 535"/>
          <p:cNvPicPr/>
          <p:nvPr/>
        </p:nvPicPr>
        <p:blipFill>
          <a:blip r:embed="rId2"/>
          <a:stretch/>
        </p:blipFill>
        <p:spPr>
          <a:xfrm>
            <a:off x="358560" y="2011680"/>
            <a:ext cx="3206880" cy="1165320"/>
          </a:xfrm>
          <a:prstGeom prst="rect">
            <a:avLst/>
          </a:prstGeom>
          <a:ln>
            <a:noFill/>
          </a:ln>
        </p:spPr>
      </p:pic>
      <p:pic>
        <p:nvPicPr>
          <p:cNvPr id="537" name="Grafik 536"/>
          <p:cNvPicPr/>
          <p:nvPr/>
        </p:nvPicPr>
        <p:blipFill>
          <a:blip r:embed="rId3"/>
          <a:stretch/>
        </p:blipFill>
        <p:spPr>
          <a:xfrm>
            <a:off x="182880" y="3474720"/>
            <a:ext cx="9123840" cy="3208680"/>
          </a:xfrm>
          <a:prstGeom prst="rect">
            <a:avLst/>
          </a:prstGeom>
          <a:ln>
            <a:noFill/>
          </a:ln>
        </p:spPr>
      </p:pic>
      <p:pic>
        <p:nvPicPr>
          <p:cNvPr id="538" name="Grafik 537"/>
          <p:cNvPicPr/>
          <p:nvPr/>
        </p:nvPicPr>
        <p:blipFill>
          <a:blip r:embed="rId4"/>
          <a:stretch/>
        </p:blipFill>
        <p:spPr>
          <a:xfrm>
            <a:off x="9539640" y="3138480"/>
            <a:ext cx="1875240" cy="837000"/>
          </a:xfrm>
          <a:prstGeom prst="rect">
            <a:avLst/>
          </a:prstGeom>
          <a:ln>
            <a:noFill/>
          </a:ln>
        </p:spPr>
      </p:pic>
      <p:sp>
        <p:nvSpPr>
          <p:cNvPr id="539" name="CustomShape 1"/>
          <p:cNvSpPr/>
          <p:nvPr/>
        </p:nvSpPr>
        <p:spPr>
          <a:xfrm>
            <a:off x="37080" y="457200"/>
            <a:ext cx="12032280" cy="122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0" strike="noStrike" spc="-1">
                <a:solidFill>
                  <a:srgbClr val="000000"/>
                </a:solidFill>
                <a:latin typeface="Arial"/>
                <a:ea typeface="DejaVu Sans"/>
              </a:rPr>
              <a:t>Consumption  AUDI A5 2,0 l TFSI EU 5</a:t>
            </a:r>
            <a:endParaRPr lang="de-DE" sz="4000" b="0" strike="noStrike" spc="-1">
              <a:latin typeface="Arial"/>
            </a:endParaRPr>
          </a:p>
          <a:p>
            <a:pPr algn="ctr">
              <a:lnSpc>
                <a:spcPct val="100000"/>
              </a:lnSpc>
            </a:pPr>
            <a:r>
              <a:rPr lang="de-DE" sz="4000" b="0" strike="noStrike" spc="-1">
                <a:solidFill>
                  <a:srgbClr val="000000"/>
                </a:solidFill>
                <a:latin typeface="Arial"/>
                <a:ea typeface="DejaVu Sans"/>
              </a:rPr>
              <a:t>TÜV NORD</a:t>
            </a:r>
            <a:endParaRPr lang="de-DE"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1592</Words>
  <Application>Microsoft Office PowerPoint</Application>
  <PresentationFormat>Breitbild</PresentationFormat>
  <Paragraphs>159</Paragraphs>
  <Slides>32</Slides>
  <Notes>4</Notes>
  <HiddenSlides>0</HiddenSlides>
  <MMClips>0</MMClips>
  <ScaleCrop>false</ScaleCrop>
  <HeadingPairs>
    <vt:vector size="8" baseType="variant">
      <vt:variant>
        <vt:lpstr>Verwendete Schriftarten</vt:lpstr>
      </vt:variant>
      <vt:variant>
        <vt:i4>9</vt:i4>
      </vt:variant>
      <vt:variant>
        <vt:lpstr>Design</vt:lpstr>
      </vt:variant>
      <vt:variant>
        <vt:i4>12</vt:i4>
      </vt:variant>
      <vt:variant>
        <vt:lpstr>Eingebettete OLE-Server</vt:lpstr>
      </vt:variant>
      <vt:variant>
        <vt:i4>0</vt:i4>
      </vt:variant>
      <vt:variant>
        <vt:lpstr>Folientitel</vt:lpstr>
      </vt:variant>
      <vt:variant>
        <vt:i4>32</vt:i4>
      </vt:variant>
    </vt:vector>
  </HeadingPairs>
  <TitlesOfParts>
    <vt:vector size="53" baseType="lpstr">
      <vt:lpstr>Microsoft YaHei</vt:lpstr>
      <vt:lpstr>ＭＳ Ｐゴシック</vt:lpstr>
      <vt:lpstr>Arial</vt:lpstr>
      <vt:lpstr>Calibri</vt:lpstr>
      <vt:lpstr>DejaVu Sans</vt:lpstr>
      <vt:lpstr>SRGSSRType</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Deutsche Umwelthilfe e.V.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PKW-Label unter der Lupe: Status Quo aus Verbrauchersicht und Risiken bei der Novellierung</dc:title>
  <dc:subject/>
  <dc:creator>Sonsoles Díaz</dc:creator>
  <dc:description/>
  <cp:lastModifiedBy>Axel</cp:lastModifiedBy>
  <cp:revision>53</cp:revision>
  <dcterms:created xsi:type="dcterms:W3CDTF">2018-04-20T12:47:56Z</dcterms:created>
  <dcterms:modified xsi:type="dcterms:W3CDTF">2020-02-05T09:23:52Z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Deutsche Umwelthilfe e.V.</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Breitbild</vt:lpwstr>
  </property>
  <property fmtid="{D5CDD505-2E9C-101B-9397-08002B2CF9AE}" pid="10" name="ScaleCrop">
    <vt:bool>false</vt:bool>
  </property>
  <property fmtid="{D5CDD505-2E9C-101B-9397-08002B2CF9AE}" pid="11" name="ShareDoc">
    <vt:bool>false</vt:bool>
  </property>
  <property fmtid="{D5CDD505-2E9C-101B-9397-08002B2CF9AE}" pid="12" name="Slides">
    <vt:i4>9</vt:i4>
  </property>
</Properties>
</file>